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  <p:sldMasterId id="2147483747" r:id="rId2"/>
  </p:sldMasterIdLst>
  <p:notesMasterIdLst>
    <p:notesMasterId r:id="rId18"/>
  </p:notesMasterIdLst>
  <p:handoutMasterIdLst>
    <p:handoutMasterId r:id="rId19"/>
  </p:handoutMasterIdLst>
  <p:sldIdLst>
    <p:sldId id="303" r:id="rId3"/>
    <p:sldId id="727" r:id="rId4"/>
    <p:sldId id="728" r:id="rId5"/>
    <p:sldId id="729" r:id="rId6"/>
    <p:sldId id="730" r:id="rId7"/>
    <p:sldId id="731" r:id="rId8"/>
    <p:sldId id="732" r:id="rId9"/>
    <p:sldId id="733" r:id="rId10"/>
    <p:sldId id="734" r:id="rId11"/>
    <p:sldId id="735" r:id="rId12"/>
    <p:sldId id="736" r:id="rId13"/>
    <p:sldId id="737" r:id="rId14"/>
    <p:sldId id="738" r:id="rId15"/>
    <p:sldId id="739" r:id="rId16"/>
    <p:sldId id="740" r:id="rId17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72AF2F"/>
    <a:srgbClr val="5C88D0"/>
    <a:srgbClr val="2A6EA8"/>
    <a:srgbClr val="B1D254"/>
    <a:srgbClr val="72732F"/>
    <a:srgbClr val="C6D254"/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091" autoAdjust="0"/>
    <p:restoredTop sz="83038" autoAdjust="0"/>
  </p:normalViewPr>
  <p:slideViewPr>
    <p:cSldViewPr snapToGrid="0">
      <p:cViewPr varScale="1">
        <p:scale>
          <a:sx n="76" d="100"/>
          <a:sy n="76" d="100"/>
        </p:scale>
        <p:origin x="1806" y="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 varScale="1">
        <p:scale>
          <a:sx n="73" d="100"/>
          <a:sy n="73" d="100"/>
        </p:scale>
        <p:origin x="-2280" y="-102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2947778C-B3F3-4F7A-BB91-EB5F63B274A2}" type="datetime1">
              <a:rPr lang="en-US"/>
              <a:pPr>
                <a:defRPr/>
              </a:pPr>
              <a:t>1/10/2017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9A2E6ED2-3E23-4C28-8972-3DFEE8710EA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1501986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4ADFB8CB-F854-47F2-9DE9-2171C7CFA03A}" type="datetime1">
              <a:rPr lang="en-US"/>
              <a:pPr>
                <a:defRPr/>
              </a:pPr>
              <a:t>1/10/2017</a:t>
            </a:fld>
            <a:endParaRPr lang="en-US" dirty="0"/>
          </a:p>
        </p:txBody>
      </p:sp>
      <p:sp>
        <p:nvSpPr>
          <p:cNvPr id="92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1FA72314-C842-479C-B40D-6B35198B29F6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6002044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9B20BC9-C500-49C5-9C37-D50BBA60A0E0}" type="slidenum">
              <a:rPr lang="en-GB" altLang="en-US"/>
              <a:pPr/>
              <a:t>1</a:t>
            </a:fld>
            <a:endParaRPr lang="en-GB" altLang="en-US"/>
          </a:p>
        </p:txBody>
      </p:sp>
      <p:sp>
        <p:nvSpPr>
          <p:cNvPr id="102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1024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</p:spPr>
        <p:txBody>
          <a:bodyPr/>
          <a:lstStyle/>
          <a:p>
            <a:pPr eaLnBrk="1" hangingPunct="1"/>
            <a:endParaRPr lang="en-US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81037596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323850" y="73033"/>
            <a:ext cx="5810250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sv-SE" sz="1200" b="1" dirty="0" smtClean="0">
                <a:latin typeface="Arial "/>
              </a:rPr>
              <a:t>SA WG2 Meeting #118bis</a:t>
            </a:r>
          </a:p>
          <a:p>
            <a:pPr eaLnBrk="1" hangingPunct="1">
              <a:defRPr/>
            </a:pPr>
            <a:r>
              <a:rPr lang="en-GB" sz="1000" b="1" kern="1200" dirty="0" smtClean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16-20 January 2017, Spokane, USA</a:t>
            </a:r>
            <a:endParaRPr lang="sv-SE" sz="1200" b="1" dirty="0">
              <a:latin typeface="Arial 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34"/>
            <a:ext cx="7772400" cy="1470025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 smtClean="0"/>
              <a:t>Click to edit Master subtitle style</a:t>
            </a:r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</p:spTree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787200"/>
            <a:ext cx="83088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+mj-lt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dirty="0" smtClean="0"/>
              <a:t>Click to edit secondary headline</a:t>
            </a:r>
            <a:endParaRPr lang="en-US" dirty="0"/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374400"/>
            <a:ext cx="83088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dirty="0" smtClean="0"/>
              <a:t>Click to edit headline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417600" y="1440000"/>
            <a:ext cx="8308800" cy="4747200"/>
          </a:xfrm>
          <a:prstGeom prst="rect">
            <a:avLst/>
          </a:prstGeom>
        </p:spPr>
        <p:txBody>
          <a:bodyPr lIns="0" tIns="0" rIns="0" bIns="0"/>
          <a:lstStyle>
            <a:lvl1pPr marL="230400" indent="-230400">
              <a:spcBef>
                <a:spcPts val="0"/>
              </a:spcBef>
              <a:spcAft>
                <a:spcPts val="600"/>
              </a:spcAft>
              <a:defRPr sz="1600">
                <a:solidFill>
                  <a:schemeClr val="tx2"/>
                </a:solidFill>
                <a:latin typeface="+mn-lt"/>
              </a:defRPr>
            </a:lvl1pPr>
            <a:lvl2pPr marL="460800" indent="-230400">
              <a:spcBef>
                <a:spcPts val="0"/>
              </a:spcBef>
              <a:spcAft>
                <a:spcPts val="600"/>
              </a:spcAft>
              <a:defRPr sz="1400">
                <a:solidFill>
                  <a:schemeClr val="tx2"/>
                </a:solidFill>
                <a:latin typeface="+mn-lt"/>
              </a:defRPr>
            </a:lvl2pPr>
            <a:lvl3pPr marL="691200">
              <a:spcBef>
                <a:spcPts val="0"/>
              </a:spcBef>
              <a:spcAft>
                <a:spcPts val="600"/>
              </a:spcAft>
              <a:defRPr sz="1200">
                <a:solidFill>
                  <a:schemeClr val="tx2"/>
                </a:solidFill>
                <a:latin typeface="+mn-lt"/>
              </a:defRPr>
            </a:lvl3pPr>
            <a:lvl4pPr marL="921600">
              <a:spcBef>
                <a:spcPts val="0"/>
              </a:spcBef>
              <a:spcAft>
                <a:spcPts val="600"/>
              </a:spcAft>
              <a:defRPr sz="1000">
                <a:solidFill>
                  <a:schemeClr val="tx2"/>
                </a:solidFill>
                <a:latin typeface="+mn-lt"/>
              </a:defRPr>
            </a:lvl4pPr>
            <a:lvl5pPr marL="1152000" indent="-22860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9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6007920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600"/>
              </a:spcAft>
              <a:defRPr baseline="0"/>
            </a:lvl1pPr>
            <a:lvl2pPr>
              <a:spcAft>
                <a:spcPts val="600"/>
              </a:spcAft>
              <a:defRPr/>
            </a:lvl2pPr>
            <a:lvl3pPr>
              <a:spcAft>
                <a:spcPts val="600"/>
              </a:spcAft>
              <a:defRPr/>
            </a:lvl3pPr>
            <a:lvl4pPr>
              <a:spcAft>
                <a:spcPts val="600"/>
              </a:spcAft>
              <a:defRPr/>
            </a:lvl4pPr>
            <a:lvl5pPr>
              <a:spcAft>
                <a:spcPts val="600"/>
              </a:spcAft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18120" y="372332"/>
            <a:ext cx="8229600" cy="415719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3" y="717056"/>
            <a:ext cx="8227649" cy="402167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8120" y="372332"/>
            <a:ext cx="8229600" cy="415719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Content Placeholder 8"/>
          <p:cNvSpPr>
            <a:spLocks noGrp="1"/>
          </p:cNvSpPr>
          <p:nvPr>
            <p:ph sz="quarter" idx="13"/>
          </p:nvPr>
        </p:nvSpPr>
        <p:spPr>
          <a:xfrm>
            <a:off x="418123" y="717056"/>
            <a:ext cx="8227649" cy="402167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6"/>
          </p:nvPr>
        </p:nvSpPr>
        <p:spPr>
          <a:xfrm>
            <a:off x="423863" y="1449917"/>
            <a:ext cx="4032250" cy="3393016"/>
          </a:xfrm>
        </p:spPr>
        <p:txBody>
          <a:bodyPr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baseline="0"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Text Placeholder 10"/>
          <p:cNvSpPr>
            <a:spLocks noGrp="1"/>
          </p:cNvSpPr>
          <p:nvPr>
            <p:ph type="body" sz="quarter" idx="17"/>
          </p:nvPr>
        </p:nvSpPr>
        <p:spPr>
          <a:xfrm>
            <a:off x="4608513" y="1449747"/>
            <a:ext cx="4032250" cy="3393016"/>
          </a:xfrm>
        </p:spPr>
        <p:txBody>
          <a:bodyPr/>
          <a:lstStyle>
            <a:lvl1pPr marL="0" indent="0">
              <a:spcAft>
                <a:spcPts val="600"/>
              </a:spcAft>
              <a:buNone/>
              <a:defRPr baseline="0"/>
            </a:lvl1pPr>
            <a:lvl2pPr marL="0" indent="0">
              <a:spcAft>
                <a:spcPts val="600"/>
              </a:spcAft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3" y="717056"/>
            <a:ext cx="8227649" cy="402167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emf"/><Relationship Id="rId3" Type="http://schemas.openxmlformats.org/officeDocument/2006/relationships/slideLayout" Target="../slideLayouts/slideLayout7.xml"/><Relationship Id="rId7" Type="http://schemas.openxmlformats.org/officeDocument/2006/relationships/oleObject" Target="../embeddings/oleObject1.bin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tags" Target="../tags/tag1.xml"/><Relationship Id="rId5" Type="http://schemas.openxmlformats.org/officeDocument/2006/relationships/vmlDrawing" Target="../drawings/vmlDrawing1.vml"/><Relationship Id="rId4" Type="http://schemas.openxmlformats.org/officeDocument/2006/relationships/theme" Target="../theme/theme2.xml"/><Relationship Id="rId9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3" y="6373813"/>
            <a:ext cx="6169025" cy="323851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2051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  <a:endParaRPr lang="en-GB" altLang="en-US" smtClean="0"/>
          </a:p>
        </p:txBody>
      </p:sp>
      <p:sp>
        <p:nvSpPr>
          <p:cNvPr id="2052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2"/>
            <a:ext cx="8388350" cy="4830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 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  <a:endParaRPr lang="en-GB" altLang="en-US" smtClean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95316" y="6394457"/>
            <a:ext cx="4422775" cy="311151"/>
          </a:xfrm>
          <a:prstGeom prst="rect">
            <a:avLst/>
          </a:prstGeom>
          <a:noFill/>
        </p:spPr>
        <p:txBody>
          <a:bodyPr anchor="ctr">
            <a:normAutofit/>
          </a:bodyPr>
          <a:lstStyle/>
          <a:p>
            <a:pPr>
              <a:defRPr/>
            </a:pPr>
            <a:r>
              <a:rPr lang="en-GB" spc="300" dirty="0"/>
              <a:t>3GPP </a:t>
            </a:r>
            <a:r>
              <a:rPr lang="en-GB" spc="300" dirty="0" smtClean="0"/>
              <a:t>TSG SA WG2, 16-20.January 2017</a:t>
            </a:r>
            <a:endParaRPr lang="en-GB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12" y="6383345"/>
            <a:ext cx="511175" cy="296863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ctr">
              <a:defRPr/>
            </a:pPr>
            <a:fld id="{38BB483D-C369-491B-B1D1-2AD91BB702B7}" type="slidenum">
              <a:rPr lang="en-GB" altLang="en-US" b="1"/>
              <a:pPr algn="ctr">
                <a:defRPr/>
              </a:pPr>
              <a:t>‹#›</a:t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95"/>
            <a:ext cx="971741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en-GB">
                <a:solidFill>
                  <a:schemeClr val="bg1"/>
                </a:solidFill>
              </a:rPr>
              <a:t>© 3GPP 2012</a:t>
            </a:r>
            <a:endParaRPr lang="en-GB"/>
          </a:p>
        </p:txBody>
      </p:sp>
      <p:sp>
        <p:nvSpPr>
          <p:cNvPr id="8" name="Text Box 13"/>
          <p:cNvSpPr txBox="1">
            <a:spLocks noChangeArrowheads="1"/>
          </p:cNvSpPr>
          <p:nvPr userDrawn="1"/>
        </p:nvSpPr>
        <p:spPr bwMode="auto">
          <a:xfrm>
            <a:off x="7639052" y="177807"/>
            <a:ext cx="1463675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>
              <a:spcBef>
                <a:spcPct val="50000"/>
              </a:spcBef>
              <a:defRPr/>
            </a:pPr>
            <a:r>
              <a:rPr lang="en-GB" sz="1200" b="1" dirty="0" smtClean="0"/>
              <a:t>S2-170196</a:t>
            </a:r>
            <a:endParaRPr lang="en-GB" sz="1200" dirty="0">
              <a:solidFill>
                <a:schemeClr val="bg2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6" r:id="rId1"/>
    <p:sldLayoutId id="2147483743" r:id="rId2"/>
    <p:sldLayoutId id="2147483744" r:id="rId3"/>
    <p:sldLayoutId id="2147483752" r:id="rId4"/>
  </p:sldLayoutIdLst>
  <p:transition spd="slow"/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1" name="Object 30" hidden="1"/>
          <p:cNvGraphicFramePr>
            <a:graphicFrameLocks noChangeAspect="1"/>
          </p:cNvGraphicFramePr>
          <p:nvPr>
            <p:custDataLst>
              <p:tags r:id="rId6"/>
            </p:custDataLst>
          </p:nvPr>
        </p:nvGraphicFramePr>
        <p:xfrm>
          <a:off x="1589" y="2119"/>
          <a:ext cx="1587" cy="211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65" name="think-cell Slide" r:id="rId7" imgW="270" imgH="270" progId="">
                  <p:embed/>
                </p:oleObj>
              </mc:Choice>
              <mc:Fallback>
                <p:oleObj name="think-cell Slide" r:id="rId7" imgW="270" imgH="270" progId="">
                  <p:embed/>
                  <p:pic>
                    <p:nvPicPr>
                      <p:cNvPr id="0" name="Picture 2" hidden="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89" y="2119"/>
                        <a:ext cx="1587" cy="2116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35" name="Line 9"/>
          <p:cNvSpPr>
            <a:spLocks noChangeShapeType="1"/>
          </p:cNvSpPr>
          <p:nvPr/>
        </p:nvSpPr>
        <p:spPr bwMode="auto">
          <a:xfrm flipV="1">
            <a:off x="-179388" y="791633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 defTabSz="457200" eaLnBrk="1" hangingPunct="1">
              <a:defRPr/>
            </a:pPr>
            <a:endParaRPr lang="en-GB" sz="1800" dirty="0">
              <a:solidFill>
                <a:srgbClr val="124191"/>
              </a:solidFill>
              <a:latin typeface="Nokia Pure Headline Light"/>
            </a:endParaRPr>
          </a:p>
        </p:txBody>
      </p:sp>
      <p:sp>
        <p:nvSpPr>
          <p:cNvPr id="1036" name="Line 12"/>
          <p:cNvSpPr>
            <a:spLocks noChangeShapeType="1"/>
          </p:cNvSpPr>
          <p:nvPr/>
        </p:nvSpPr>
        <p:spPr bwMode="auto">
          <a:xfrm flipV="1">
            <a:off x="-179388" y="655320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 defTabSz="457200" eaLnBrk="1" hangingPunct="1">
              <a:defRPr/>
            </a:pPr>
            <a:endParaRPr lang="en-GB" sz="1800">
              <a:solidFill>
                <a:srgbClr val="124191"/>
              </a:solidFill>
            </a:endParaRPr>
          </a:p>
        </p:txBody>
      </p:sp>
      <p:sp>
        <p:nvSpPr>
          <p:cNvPr id="1037" name="Line 9"/>
          <p:cNvSpPr>
            <a:spLocks noChangeShapeType="1"/>
          </p:cNvSpPr>
          <p:nvPr/>
        </p:nvSpPr>
        <p:spPr bwMode="auto">
          <a:xfrm flipV="1">
            <a:off x="-179388" y="1128184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 defTabSz="457200" eaLnBrk="1" hangingPunct="1">
              <a:defRPr/>
            </a:pPr>
            <a:endParaRPr lang="en-GB" sz="1800">
              <a:solidFill>
                <a:srgbClr val="124191"/>
              </a:solidFill>
            </a:endParaRPr>
          </a:p>
        </p:txBody>
      </p:sp>
      <p:sp>
        <p:nvSpPr>
          <p:cNvPr id="1038" name="Line 10"/>
          <p:cNvSpPr>
            <a:spLocks noChangeShapeType="1"/>
          </p:cNvSpPr>
          <p:nvPr/>
        </p:nvSpPr>
        <p:spPr bwMode="auto">
          <a:xfrm flipH="1">
            <a:off x="-179388" y="1456267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 defTabSz="457200" eaLnBrk="1" hangingPunct="1">
              <a:defRPr/>
            </a:pPr>
            <a:endParaRPr lang="en-GB" sz="1800">
              <a:solidFill>
                <a:srgbClr val="124191"/>
              </a:solidFill>
            </a:endParaRPr>
          </a:p>
        </p:txBody>
      </p:sp>
      <p:sp>
        <p:nvSpPr>
          <p:cNvPr id="1039" name="Line 12"/>
          <p:cNvSpPr>
            <a:spLocks noChangeShapeType="1"/>
          </p:cNvSpPr>
          <p:nvPr/>
        </p:nvSpPr>
        <p:spPr bwMode="auto">
          <a:xfrm flipV="1">
            <a:off x="-179388" y="6220884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 defTabSz="457200" eaLnBrk="1" hangingPunct="1">
              <a:defRPr/>
            </a:pPr>
            <a:endParaRPr lang="en-GB" sz="1800">
              <a:solidFill>
                <a:srgbClr val="124191"/>
              </a:solidFill>
            </a:endParaRPr>
          </a:p>
        </p:txBody>
      </p:sp>
      <p:sp>
        <p:nvSpPr>
          <p:cNvPr id="1040" name="Line 13"/>
          <p:cNvSpPr>
            <a:spLocks noChangeShapeType="1"/>
          </p:cNvSpPr>
          <p:nvPr/>
        </p:nvSpPr>
        <p:spPr bwMode="auto">
          <a:xfrm flipH="1" flipV="1">
            <a:off x="-179388" y="586740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 defTabSz="457200" eaLnBrk="1" hangingPunct="1">
              <a:defRPr/>
            </a:pPr>
            <a:endParaRPr lang="en-GB" sz="1800">
              <a:solidFill>
                <a:srgbClr val="124191"/>
              </a:solidFill>
            </a:endParaRPr>
          </a:p>
        </p:txBody>
      </p:sp>
      <p:sp>
        <p:nvSpPr>
          <p:cNvPr id="1041" name="Line 14"/>
          <p:cNvSpPr>
            <a:spLocks noChangeShapeType="1"/>
          </p:cNvSpPr>
          <p:nvPr/>
        </p:nvSpPr>
        <p:spPr bwMode="auto">
          <a:xfrm>
            <a:off x="-179388" y="374651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 defTabSz="457200" eaLnBrk="1" hangingPunct="1">
              <a:defRPr/>
            </a:pPr>
            <a:endParaRPr lang="en-GB" sz="1800">
              <a:solidFill>
                <a:srgbClr val="124191"/>
              </a:solidFill>
            </a:endParaRPr>
          </a:p>
        </p:txBody>
      </p:sp>
      <p:sp>
        <p:nvSpPr>
          <p:cNvPr id="1042" name="Line 15"/>
          <p:cNvSpPr>
            <a:spLocks noChangeShapeType="1"/>
          </p:cNvSpPr>
          <p:nvPr/>
        </p:nvSpPr>
        <p:spPr bwMode="auto">
          <a:xfrm flipH="1">
            <a:off x="417513" y="-196851"/>
            <a:ext cx="0" cy="7344835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 defTabSz="457200" eaLnBrk="1" hangingPunct="1">
              <a:defRPr/>
            </a:pPr>
            <a:endParaRPr lang="en-GB" sz="1800">
              <a:solidFill>
                <a:srgbClr val="124191"/>
              </a:solidFill>
            </a:endParaRPr>
          </a:p>
        </p:txBody>
      </p:sp>
      <p:sp>
        <p:nvSpPr>
          <p:cNvPr id="1043" name="Line 17"/>
          <p:cNvSpPr>
            <a:spLocks noChangeShapeType="1"/>
          </p:cNvSpPr>
          <p:nvPr/>
        </p:nvSpPr>
        <p:spPr bwMode="auto">
          <a:xfrm>
            <a:off x="8656638" y="-196851"/>
            <a:ext cx="0" cy="7344835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 defTabSz="457200" eaLnBrk="1" hangingPunct="1">
              <a:defRPr/>
            </a:pPr>
            <a:endParaRPr lang="en-GB" sz="1800">
              <a:solidFill>
                <a:srgbClr val="124191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auto">
          <a:xfrm>
            <a:off x="417513" y="372533"/>
            <a:ext cx="8229600" cy="4148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en-US" dirty="0" smtClean="0"/>
          </a:p>
        </p:txBody>
      </p:sp>
      <p:sp>
        <p:nvSpPr>
          <p:cNvPr id="4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17513" y="1452042"/>
            <a:ext cx="8229600" cy="44090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42" name="Text Box 9"/>
          <p:cNvSpPr txBox="1">
            <a:spLocks noChangeArrowheads="1"/>
          </p:cNvSpPr>
          <p:nvPr/>
        </p:nvSpPr>
        <p:spPr bwMode="auto">
          <a:xfrm>
            <a:off x="0" y="-469900"/>
            <a:ext cx="9144000" cy="233014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  <a:effectLst/>
        </p:spPr>
        <p:txBody>
          <a:bodyPr lIns="90000" tIns="46800" rIns="90000" bIns="46800">
            <a:spAutoFit/>
          </a:bodyPr>
          <a:lstStyle/>
          <a:p>
            <a:pPr algn="ctr" defTabSz="762000">
              <a:lnSpc>
                <a:spcPct val="90000"/>
              </a:lnSpc>
              <a:spcBef>
                <a:spcPct val="50000"/>
              </a:spcBef>
              <a:buClr>
                <a:srgbClr val="00C9FF"/>
              </a:buClr>
              <a:defRPr/>
            </a:pPr>
            <a:r>
              <a:rPr lang="en-US" dirty="0">
                <a:solidFill>
                  <a:srgbClr val="FFFFFF"/>
                </a:solidFill>
                <a:latin typeface="Nokia Pure Text Light"/>
                <a:cs typeface="+mn-cs"/>
              </a:rPr>
              <a:t>To change the document information in the footer, press [Alt + F8] and use the “FORM“</a:t>
            </a:r>
          </a:p>
        </p:txBody>
      </p:sp>
      <p:sp>
        <p:nvSpPr>
          <p:cNvPr id="41" name="AutoShape 57"/>
          <p:cNvSpPr>
            <a:spLocks noChangeArrowheads="1"/>
          </p:cNvSpPr>
          <p:nvPr/>
        </p:nvSpPr>
        <p:spPr bwMode="auto">
          <a:xfrm>
            <a:off x="1474790" y="6944786"/>
            <a:ext cx="287337" cy="179916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 dirty="0">
                <a:solidFill>
                  <a:srgbClr val="FFFFFF"/>
                </a:solidFill>
                <a:latin typeface="Nokia Pure Text Light"/>
              </a:rPr>
              <a:t>R 18 </a:t>
            </a:r>
            <a:br>
              <a:rPr lang="en-GB" sz="500" b="1" dirty="0">
                <a:solidFill>
                  <a:srgbClr val="FFFFFF"/>
                </a:solidFill>
                <a:latin typeface="Nokia Pure Text Light"/>
              </a:rPr>
            </a:br>
            <a:r>
              <a:rPr lang="en-GB" sz="500" b="1" dirty="0">
                <a:solidFill>
                  <a:srgbClr val="FFFFFF"/>
                </a:solidFill>
                <a:latin typeface="Nokia Pure Text Light"/>
              </a:rPr>
              <a:t>G 65 </a:t>
            </a:r>
            <a:br>
              <a:rPr lang="en-GB" sz="500" b="1" dirty="0">
                <a:solidFill>
                  <a:srgbClr val="FFFFFF"/>
                </a:solidFill>
                <a:latin typeface="Nokia Pure Text Light"/>
              </a:rPr>
            </a:br>
            <a:r>
              <a:rPr lang="en-GB" sz="500" b="1" dirty="0">
                <a:solidFill>
                  <a:srgbClr val="FFFFFF"/>
                </a:solidFill>
                <a:latin typeface="Nokia Pure Text Light"/>
              </a:rPr>
              <a:t>B 145</a:t>
            </a:r>
          </a:p>
        </p:txBody>
      </p:sp>
      <p:sp>
        <p:nvSpPr>
          <p:cNvPr id="43" name="AutoShape 58"/>
          <p:cNvSpPr>
            <a:spLocks noChangeArrowheads="1"/>
          </p:cNvSpPr>
          <p:nvPr/>
        </p:nvSpPr>
        <p:spPr bwMode="auto">
          <a:xfrm>
            <a:off x="1835150" y="6944786"/>
            <a:ext cx="287338" cy="179916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 dirty="0">
                <a:solidFill>
                  <a:srgbClr val="FFFFFF"/>
                </a:solidFill>
                <a:latin typeface="Nokia Pure Text Light"/>
              </a:rPr>
              <a:t>R 0 </a:t>
            </a:r>
            <a:br>
              <a:rPr lang="en-GB" sz="500" b="1" dirty="0">
                <a:solidFill>
                  <a:srgbClr val="FFFFFF"/>
                </a:solidFill>
                <a:latin typeface="Nokia Pure Text Light"/>
              </a:rPr>
            </a:br>
            <a:r>
              <a:rPr lang="en-GB" sz="500" b="1" dirty="0">
                <a:solidFill>
                  <a:srgbClr val="FFFFFF"/>
                </a:solidFill>
                <a:latin typeface="Nokia Pure Text Light"/>
              </a:rPr>
              <a:t>G 201 </a:t>
            </a:r>
            <a:br>
              <a:rPr lang="en-GB" sz="500" b="1" dirty="0">
                <a:solidFill>
                  <a:srgbClr val="FFFFFF"/>
                </a:solidFill>
                <a:latin typeface="Nokia Pure Text Light"/>
              </a:rPr>
            </a:br>
            <a:r>
              <a:rPr lang="en-GB" sz="500" b="1" dirty="0">
                <a:solidFill>
                  <a:srgbClr val="FFFFFF"/>
                </a:solidFill>
                <a:latin typeface="Nokia Pure Text Light"/>
              </a:rPr>
              <a:t>B 255</a:t>
            </a:r>
          </a:p>
        </p:txBody>
      </p:sp>
      <p:sp>
        <p:nvSpPr>
          <p:cNvPr id="44" name="AutoShape 59"/>
          <p:cNvSpPr>
            <a:spLocks noChangeArrowheads="1"/>
          </p:cNvSpPr>
          <p:nvPr/>
        </p:nvSpPr>
        <p:spPr bwMode="auto">
          <a:xfrm>
            <a:off x="2195513" y="6944786"/>
            <a:ext cx="287337" cy="179916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fontAlgn="auto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US" sz="500" b="1" dirty="0">
                <a:solidFill>
                  <a:srgbClr val="FFFFFF"/>
                </a:solidFill>
                <a:latin typeface="Nokia Pure Text Light"/>
              </a:rPr>
              <a:t>R 104</a:t>
            </a:r>
            <a:br>
              <a:rPr lang="en-US" sz="500" b="1" dirty="0">
                <a:solidFill>
                  <a:srgbClr val="FFFFFF"/>
                </a:solidFill>
                <a:latin typeface="Nokia Pure Text Light"/>
              </a:rPr>
            </a:br>
            <a:r>
              <a:rPr lang="en-US" sz="500" b="1" dirty="0">
                <a:solidFill>
                  <a:srgbClr val="FFFFFF"/>
                </a:solidFill>
                <a:latin typeface="Nokia Pure Text Light"/>
              </a:rPr>
              <a:t>G 113</a:t>
            </a:r>
            <a:br>
              <a:rPr lang="en-US" sz="500" b="1" dirty="0">
                <a:solidFill>
                  <a:srgbClr val="FFFFFF"/>
                </a:solidFill>
                <a:latin typeface="Nokia Pure Text Light"/>
              </a:rPr>
            </a:br>
            <a:r>
              <a:rPr lang="en-US" sz="500" b="1" dirty="0">
                <a:solidFill>
                  <a:srgbClr val="FFFFFF"/>
                </a:solidFill>
                <a:latin typeface="Nokia Pure Text Light"/>
              </a:rPr>
              <a:t>B 122</a:t>
            </a:r>
          </a:p>
        </p:txBody>
      </p:sp>
      <p:sp>
        <p:nvSpPr>
          <p:cNvPr id="45" name="AutoShape 64"/>
          <p:cNvSpPr>
            <a:spLocks noChangeArrowheads="1"/>
          </p:cNvSpPr>
          <p:nvPr/>
        </p:nvSpPr>
        <p:spPr bwMode="auto">
          <a:xfrm>
            <a:off x="2916251" y="6944786"/>
            <a:ext cx="287337" cy="179916"/>
          </a:xfrm>
          <a:prstGeom prst="roundRect">
            <a:avLst>
              <a:gd name="adj" fmla="val 16667"/>
            </a:avLst>
          </a:prstGeom>
          <a:solidFill>
            <a:schemeClr val="accent6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 dirty="0">
                <a:solidFill>
                  <a:srgbClr val="FFFFFF"/>
                </a:solidFill>
                <a:latin typeface="Nokia Pure Text Light"/>
              </a:rPr>
              <a:t>R 216</a:t>
            </a:r>
            <a:br>
              <a:rPr lang="en-GB" sz="500" b="1" dirty="0">
                <a:solidFill>
                  <a:srgbClr val="FFFFFF"/>
                </a:solidFill>
                <a:latin typeface="Nokia Pure Text Light"/>
              </a:rPr>
            </a:br>
            <a:r>
              <a:rPr lang="en-GB" sz="500" b="1" dirty="0">
                <a:solidFill>
                  <a:srgbClr val="FFFFFF"/>
                </a:solidFill>
                <a:latin typeface="Nokia Pure Text Light"/>
              </a:rPr>
              <a:t>G 217</a:t>
            </a:r>
            <a:br>
              <a:rPr lang="en-GB" sz="500" b="1" dirty="0">
                <a:solidFill>
                  <a:srgbClr val="FFFFFF"/>
                </a:solidFill>
                <a:latin typeface="Nokia Pure Text Light"/>
              </a:rPr>
            </a:br>
            <a:r>
              <a:rPr lang="en-GB" sz="500" b="1" dirty="0">
                <a:solidFill>
                  <a:srgbClr val="FFFFFF"/>
                </a:solidFill>
                <a:latin typeface="Nokia Pure Text Light"/>
              </a:rPr>
              <a:t>B 218</a:t>
            </a:r>
          </a:p>
        </p:txBody>
      </p:sp>
      <p:sp>
        <p:nvSpPr>
          <p:cNvPr id="46" name="AutoShape 65"/>
          <p:cNvSpPr>
            <a:spLocks noChangeArrowheads="1"/>
          </p:cNvSpPr>
          <p:nvPr/>
        </p:nvSpPr>
        <p:spPr bwMode="auto">
          <a:xfrm>
            <a:off x="2555875" y="6944786"/>
            <a:ext cx="287338" cy="179916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 dirty="0">
                <a:solidFill>
                  <a:srgbClr val="FFFFFF"/>
                </a:solidFill>
                <a:latin typeface="Nokia Pure Text Light"/>
              </a:rPr>
              <a:t>R 168</a:t>
            </a:r>
            <a:br>
              <a:rPr lang="en-GB" sz="500" b="1" dirty="0">
                <a:solidFill>
                  <a:srgbClr val="FFFFFF"/>
                </a:solidFill>
                <a:latin typeface="Nokia Pure Text Light"/>
              </a:rPr>
            </a:br>
            <a:r>
              <a:rPr lang="en-GB" sz="500" b="1" dirty="0">
                <a:solidFill>
                  <a:srgbClr val="FFFFFF"/>
                </a:solidFill>
                <a:latin typeface="Nokia Pure Text Light"/>
              </a:rPr>
              <a:t>G 187</a:t>
            </a:r>
            <a:br>
              <a:rPr lang="en-GB" sz="500" b="1" dirty="0">
                <a:solidFill>
                  <a:srgbClr val="FFFFFF"/>
                </a:solidFill>
                <a:latin typeface="Nokia Pure Text Light"/>
              </a:rPr>
            </a:br>
            <a:r>
              <a:rPr lang="en-GB" sz="500" b="1" dirty="0">
                <a:solidFill>
                  <a:srgbClr val="FFFFFF"/>
                </a:solidFill>
                <a:latin typeface="Nokia Pure Text Light"/>
              </a:rPr>
              <a:t>B 192</a:t>
            </a:r>
          </a:p>
        </p:txBody>
      </p:sp>
      <p:sp>
        <p:nvSpPr>
          <p:cNvPr id="47" name="Rectangle 68"/>
          <p:cNvSpPr>
            <a:spLocks noChangeArrowheads="1"/>
          </p:cNvSpPr>
          <p:nvPr/>
        </p:nvSpPr>
        <p:spPr bwMode="auto">
          <a:xfrm>
            <a:off x="647713" y="6944786"/>
            <a:ext cx="792163" cy="179916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18000" tIns="0" rIns="36000" bIns="0" anchor="ctr"/>
          <a:lstStyle/>
          <a:p>
            <a:pPr algn="r" defTabSz="60325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 dirty="0">
                <a:solidFill>
                  <a:srgbClr val="FFFFFF"/>
                </a:solidFill>
              </a:rPr>
              <a:t>Core and </a:t>
            </a:r>
            <a:r>
              <a:rPr lang="en-GB" sz="500" b="1" dirty="0">
                <a:solidFill>
                  <a:srgbClr val="FFFFFF"/>
                </a:solidFill>
                <a:latin typeface="Nokia Pure Text Light"/>
              </a:rPr>
              <a:t>background</a:t>
            </a:r>
            <a:r>
              <a:rPr lang="en-GB" sz="500" b="1" dirty="0">
                <a:solidFill>
                  <a:srgbClr val="FFFFFF"/>
                </a:solidFill>
              </a:rPr>
              <a:t> </a:t>
            </a:r>
            <a:r>
              <a:rPr lang="en-GB" sz="500" b="1" dirty="0" smtClean="0">
                <a:solidFill>
                  <a:srgbClr val="FFFFFF"/>
                </a:solidFill>
              </a:rPr>
              <a:t>colors</a:t>
            </a:r>
            <a:r>
              <a:rPr lang="en-GB" sz="500" b="1" dirty="0">
                <a:solidFill>
                  <a:srgbClr val="FFFFFF"/>
                </a:solidFill>
              </a:rPr>
              <a:t>:</a:t>
            </a:r>
          </a:p>
        </p:txBody>
      </p:sp>
      <p:sp>
        <p:nvSpPr>
          <p:cNvPr id="48" name="AutoShape 57"/>
          <p:cNvSpPr>
            <a:spLocks noChangeArrowheads="1"/>
          </p:cNvSpPr>
          <p:nvPr/>
        </p:nvSpPr>
        <p:spPr bwMode="auto">
          <a:xfrm>
            <a:off x="1474790" y="6944786"/>
            <a:ext cx="287337" cy="179916"/>
          </a:xfrm>
          <a:prstGeom prst="roundRect">
            <a:avLst>
              <a:gd name="adj" fmla="val 16667"/>
            </a:avLst>
          </a:pr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US" sz="500" b="1">
              <a:solidFill>
                <a:srgbClr val="FFFFFF"/>
              </a:solidFill>
              <a:latin typeface="Nokia Pure Text Light"/>
            </a:endParaRPr>
          </a:p>
        </p:txBody>
      </p:sp>
      <p:sp>
        <p:nvSpPr>
          <p:cNvPr id="49" name="AutoShape 58"/>
          <p:cNvSpPr>
            <a:spLocks noChangeArrowheads="1"/>
          </p:cNvSpPr>
          <p:nvPr/>
        </p:nvSpPr>
        <p:spPr bwMode="auto">
          <a:xfrm>
            <a:off x="1835150" y="6944786"/>
            <a:ext cx="287338" cy="179916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US" sz="500" b="1">
              <a:solidFill>
                <a:srgbClr val="FFFFFF"/>
              </a:solidFill>
              <a:latin typeface="Nokia Pure Text Light"/>
            </a:endParaRPr>
          </a:p>
        </p:txBody>
      </p:sp>
      <p:sp>
        <p:nvSpPr>
          <p:cNvPr id="50" name="AutoShape 59"/>
          <p:cNvSpPr>
            <a:spLocks noChangeArrowheads="1"/>
          </p:cNvSpPr>
          <p:nvPr/>
        </p:nvSpPr>
        <p:spPr bwMode="auto">
          <a:xfrm>
            <a:off x="2195513" y="6944786"/>
            <a:ext cx="287337" cy="179916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fontAlgn="auto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US" sz="500" b="1" dirty="0">
              <a:solidFill>
                <a:srgbClr val="FFFFFF"/>
              </a:solidFill>
              <a:latin typeface="Nokia Pure Text Light"/>
            </a:endParaRPr>
          </a:p>
        </p:txBody>
      </p:sp>
      <p:sp>
        <p:nvSpPr>
          <p:cNvPr id="51" name="Rectangle 68"/>
          <p:cNvSpPr>
            <a:spLocks noChangeArrowheads="1"/>
          </p:cNvSpPr>
          <p:nvPr/>
        </p:nvSpPr>
        <p:spPr bwMode="auto">
          <a:xfrm>
            <a:off x="647713" y="6944786"/>
            <a:ext cx="792163" cy="179916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18000" tIns="0" rIns="36000" bIns="0" anchor="ctr"/>
          <a:lstStyle/>
          <a:p>
            <a:pPr algn="r" defTabSz="60325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GB" sz="500" b="1" dirty="0">
              <a:solidFill>
                <a:srgbClr val="FFFFFF"/>
              </a:solidFill>
            </a:endParaRPr>
          </a:p>
        </p:txBody>
      </p:sp>
      <p:sp>
        <p:nvSpPr>
          <p:cNvPr id="52" name="Date Placeholder 3"/>
          <p:cNvSpPr txBox="1">
            <a:spLocks/>
          </p:cNvSpPr>
          <p:nvPr/>
        </p:nvSpPr>
        <p:spPr>
          <a:xfrm>
            <a:off x="722326" y="6191252"/>
            <a:ext cx="687387" cy="184149"/>
          </a:xfrm>
          <a:prstGeom prst="rect">
            <a:avLst/>
          </a:prstGeom>
        </p:spPr>
        <p:txBody>
          <a:bodyPr lIns="0" tIns="0" rIns="0" bIns="0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1FEF4778-5275-AF44-A3A2-413C53D52084}" type="datetime1">
              <a:rPr lang="en-GB" sz="800" smtClean="0">
                <a:solidFill>
                  <a:srgbClr val="68717A"/>
                </a:solidFill>
                <a:cs typeface="Arial" panose="020B0604020202020204" pitchFamily="34" charset="0"/>
              </a:rPr>
              <a:pPr>
                <a:defRPr/>
              </a:pPr>
              <a:t>10/01/2017</a:t>
            </a:fld>
            <a:endParaRPr lang="en-GB" sz="800" dirty="0">
              <a:solidFill>
                <a:srgbClr val="68717A"/>
              </a:solidFill>
              <a:cs typeface="Arial" panose="020B0604020202020204" pitchFamily="34" charset="0"/>
            </a:endParaRPr>
          </a:p>
        </p:txBody>
      </p:sp>
      <p:sp>
        <p:nvSpPr>
          <p:cNvPr id="53" name="Slide Number Placeholder 5"/>
          <p:cNvSpPr txBox="1">
            <a:spLocks/>
          </p:cNvSpPr>
          <p:nvPr/>
        </p:nvSpPr>
        <p:spPr>
          <a:xfrm>
            <a:off x="433388" y="6191252"/>
            <a:ext cx="144462" cy="184149"/>
          </a:xfrm>
          <a:prstGeom prst="rect">
            <a:avLst/>
          </a:prstGeom>
        </p:spPr>
        <p:txBody>
          <a:bodyPr lIns="0" tIns="0" rIns="0" bIns="0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59182688-34E5-4CE3-92E4-C88AA8BD9750}" type="slidenum">
              <a:rPr lang="en-GB" sz="800" smtClean="0">
                <a:solidFill>
                  <a:srgbClr val="68717A"/>
                </a:solidFill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GB" dirty="0">
              <a:solidFill>
                <a:srgbClr val="68717A"/>
              </a:solidFill>
              <a:cs typeface="Arial" panose="020B0604020202020204" pitchFamily="34" charset="0"/>
            </a:endParaRPr>
          </a:p>
        </p:txBody>
      </p:sp>
      <p:pic>
        <p:nvPicPr>
          <p:cNvPr id="1050" name="Picture 1"/>
          <p:cNvPicPr>
            <a:picLocks/>
          </p:cNvPicPr>
          <p:nvPr/>
        </p:nvPicPr>
        <p:blipFill>
          <a:blip r:embed="rId9" cstate="screen"/>
          <a:srcRect/>
          <a:stretch>
            <a:fillRect/>
          </a:stretch>
        </p:blipFill>
        <p:spPr bwMode="auto">
          <a:xfrm>
            <a:off x="7959738" y="6229351"/>
            <a:ext cx="701675" cy="1545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1341441" y="6191259"/>
            <a:ext cx="6078537" cy="123111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defTabSz="457200" eaLnBrk="1" hangingPunct="1"/>
            <a:r>
              <a:rPr lang="en-GB" sz="800" dirty="0" smtClean="0">
                <a:solidFill>
                  <a:srgbClr val="68717A"/>
                </a:solidFill>
                <a:latin typeface="Nokia Pure Text Light"/>
                <a:cs typeface="Arial" charset="0"/>
              </a:rPr>
              <a:t>© Nokia 2015 </a:t>
            </a:r>
            <a:endParaRPr lang="en-GB" sz="800" dirty="0">
              <a:solidFill>
                <a:srgbClr val="68717A"/>
              </a:solidFill>
              <a:latin typeface="Nokia Pure Text Light"/>
              <a:cs typeface="Arial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503366" y="6333067"/>
            <a:ext cx="6078537" cy="33855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defTabSz="457200" eaLnBrk="1" hangingPunct="1">
              <a:defRPr/>
            </a:pPr>
            <a:endParaRPr lang="en-GB" sz="800" dirty="0">
              <a:solidFill>
                <a:srgbClr val="68717A"/>
              </a:solidFill>
            </a:endParaRPr>
          </a:p>
          <a:p>
            <a:pPr defTabSz="457200" eaLnBrk="1" hangingPunct="1">
              <a:defRPr/>
            </a:pPr>
            <a:endParaRPr lang="en-GB" sz="800" dirty="0">
              <a:solidFill>
                <a:srgbClr val="68717A"/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432002" y="6383875"/>
            <a:ext cx="6078537" cy="123111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defTabSz="457200" eaLnBrk="1" hangingPunct="1">
              <a:defRPr/>
            </a:pPr>
            <a:r>
              <a:rPr lang="en-GB" sz="800" smtClean="0">
                <a:solidFill>
                  <a:srgbClr val="68717A"/>
                </a:solidFill>
                <a:latin typeface="Nokia Pure Text Light"/>
                <a:cs typeface="Arial" charset="0"/>
              </a:rPr>
              <a:t>Confidential</a:t>
            </a:r>
            <a:endParaRPr lang="en-GB" sz="800" dirty="0">
              <a:solidFill>
                <a:srgbClr val="68717A"/>
              </a:solidFill>
              <a:latin typeface="Nokia Pure Text Light"/>
              <a:cs typeface="Arial" charset="0"/>
            </a:endParaRPr>
          </a:p>
        </p:txBody>
      </p:sp>
      <p:sp>
        <p:nvSpPr>
          <p:cNvPr id="33" name="Text Box 13"/>
          <p:cNvSpPr txBox="1">
            <a:spLocks noChangeArrowheads="1"/>
          </p:cNvSpPr>
          <p:nvPr userDrawn="1"/>
        </p:nvSpPr>
        <p:spPr bwMode="auto">
          <a:xfrm>
            <a:off x="7649938" y="68947"/>
            <a:ext cx="1463675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>
              <a:spcBef>
                <a:spcPct val="50000"/>
              </a:spcBef>
              <a:defRPr/>
            </a:pPr>
            <a:r>
              <a:rPr lang="en-GB" sz="1200" b="1" dirty="0" smtClean="0"/>
              <a:t>S2-170196</a:t>
            </a:r>
            <a:endParaRPr lang="en-GB" sz="1200" dirty="0">
              <a:solidFill>
                <a:schemeClr val="bg2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8" r:id="rId1"/>
    <p:sldLayoutId id="2147483749" r:id="rId2"/>
    <p:sldLayoutId id="2147483750" r:id="rId3"/>
  </p:sldLayoutIdLst>
  <p:timing>
    <p:tnLst>
      <p:par>
        <p:cTn id="1" dur="indefinite" restart="never" nodeType="tmRoot"/>
      </p:par>
    </p:tnLst>
  </p:timing>
  <p:hf sldNum="0" hdr="0"/>
  <p:txStyles>
    <p:titleStyle>
      <a:lvl1pPr algn="l" defTabSz="457200" rtl="0" eaLnBrk="1" fontAlgn="base" hangingPunct="1">
        <a:spcBef>
          <a:spcPct val="0"/>
        </a:spcBef>
        <a:spcAft>
          <a:spcPct val="0"/>
        </a:spcAft>
        <a:defRPr sz="1800" b="1" kern="1200">
          <a:solidFill>
            <a:schemeClr val="tx1"/>
          </a:solidFill>
          <a:latin typeface="+mj-lt"/>
          <a:ea typeface="ヒラギノ角ゴ Pro W3" charset="0"/>
          <a:cs typeface="Arial"/>
        </a:defRPr>
      </a:lvl1pPr>
      <a:lvl2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2pPr>
      <a:lvl3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3pPr>
      <a:lvl4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4pPr>
      <a:lvl5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9pPr>
    </p:titleStyle>
    <p:bodyStyle>
      <a:lvl1pPr marL="230188" indent="-230188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3200" kern="1200">
          <a:solidFill>
            <a:schemeClr val="bg2"/>
          </a:solidFill>
          <a:latin typeface="+mn-lt"/>
          <a:ea typeface="ヒラギノ角ゴ Pro W3" charset="0"/>
          <a:cs typeface="ヒラギノ角ゴ Pro W3" charset="0"/>
        </a:defRPr>
      </a:lvl1pPr>
      <a:lvl2pPr marL="458788" indent="-228600" algn="l" defTabSz="457200" rtl="0" eaLnBrk="1" fontAlgn="base" hangingPunct="1">
        <a:spcBef>
          <a:spcPct val="0"/>
        </a:spcBef>
        <a:spcAft>
          <a:spcPts val="600"/>
        </a:spcAft>
        <a:buFont typeface="Lucida Grande"/>
        <a:buChar char="-"/>
        <a:defRPr sz="28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2pPr>
      <a:lvl3pPr marL="684213" indent="-225425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24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3pPr>
      <a:lvl4pPr marL="912813" indent="-228600" algn="l" defTabSz="457200" rtl="0" eaLnBrk="1" fontAlgn="base" hangingPunct="1">
        <a:spcBef>
          <a:spcPct val="0"/>
        </a:spcBef>
        <a:spcAft>
          <a:spcPts val="600"/>
        </a:spcAft>
        <a:buFont typeface="Lucida Grande"/>
        <a:buChar char="-"/>
        <a:defRPr sz="20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4pPr>
      <a:lvl5pPr marL="1143000" indent="-230188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20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510363" y="1357745"/>
            <a:ext cx="8176437" cy="2119746"/>
          </a:xfrm>
        </p:spPr>
        <p:txBody>
          <a:bodyPr>
            <a:normAutofit/>
          </a:bodyPr>
          <a:lstStyle/>
          <a:p>
            <a:r>
              <a:rPr lang="en-US" sz="4000" dirty="0"/>
              <a:t>RAN impact due to:</a:t>
            </a:r>
            <a:br>
              <a:rPr lang="en-US" sz="4000" dirty="0"/>
            </a:br>
            <a:r>
              <a:rPr lang="en-US" sz="4000" dirty="0"/>
              <a:t>5G System Features</a:t>
            </a:r>
          </a:p>
        </p:txBody>
      </p:sp>
      <p:sp>
        <p:nvSpPr>
          <p:cNvPr id="4099" name="Subtitle 6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2000" dirty="0" smtClean="0"/>
              <a:t/>
            </a:r>
            <a:br>
              <a:rPr lang="en-US" altLang="en-US" sz="2000" dirty="0" smtClean="0"/>
            </a:br>
            <a:r>
              <a:rPr lang="en-US" altLang="en-US" sz="2000" dirty="0" smtClean="0">
                <a:latin typeface="Arial" pitchFamily="34" charset="0"/>
              </a:rPr>
              <a:t>Devaki Chandramouli (Nokia)</a:t>
            </a:r>
            <a:endParaRPr lang="en-GB" altLang="en-US" sz="2000" dirty="0" smtClean="0">
              <a:latin typeface="Arial" pitchFamily="34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 smtClean="0"/>
              <a:t>Policy Framework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 smtClean="0"/>
              <a:t>SA2 expects support for RFSP index also with NR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6273582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 err="1" smtClean="0"/>
              <a:t>NextGen</a:t>
            </a:r>
            <a:r>
              <a:rPr lang="en-US" dirty="0" smtClean="0"/>
              <a:t> Core support for IMS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GB" dirty="0" smtClean="0"/>
              <a:t>SA2 agreed that NGS can support </a:t>
            </a:r>
            <a:r>
              <a:rPr lang="en-GB" dirty="0"/>
              <a:t>IMS multimedia services, including emergency call</a:t>
            </a:r>
            <a:r>
              <a:rPr lang="en-GB" dirty="0" smtClean="0"/>
              <a:t>. </a:t>
            </a:r>
          </a:p>
          <a:p>
            <a:r>
              <a:rPr lang="en-GB" dirty="0" smtClean="0"/>
              <a:t>If </a:t>
            </a:r>
            <a:r>
              <a:rPr lang="en-GB" dirty="0"/>
              <a:t>there are scenarios where NR cannot support IMS multimedia services, </a:t>
            </a:r>
            <a:r>
              <a:rPr lang="en-GB" dirty="0" smtClean="0"/>
              <a:t>it is </a:t>
            </a:r>
            <a:r>
              <a:rPr lang="en-GB" dirty="0"/>
              <a:t>expected to be identified by RAN WG(s). If such a scenario is identified, intra-NGS RAT/frequency change and/or inter-system mobility procedures to EPS (LTE) defined for EPS-NGS interworking are needed</a:t>
            </a:r>
            <a:r>
              <a:rPr lang="en-GB" dirty="0" smtClean="0"/>
              <a:t>.</a:t>
            </a:r>
          </a:p>
          <a:p>
            <a:r>
              <a:rPr lang="en-GB" dirty="0" smtClean="0"/>
              <a:t>Support for emergency services </a:t>
            </a:r>
            <a:r>
              <a:rPr lang="en-GB" dirty="0"/>
              <a:t>entails RAN impact for support of “unauthenticated emergency session”, location services (positioning) over 5G RAN.</a:t>
            </a:r>
            <a:endParaRPr lang="en-US" dirty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5788925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 smtClean="0"/>
              <a:t>RAN – CN Functional split</a:t>
            </a:r>
            <a:endParaRPr lang="en-US" dirty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/>
          </p:nvPr>
        </p:nvGraphicFramePr>
        <p:xfrm>
          <a:off x="417600" y="1752600"/>
          <a:ext cx="6096000" cy="3708400"/>
        </p:xfrm>
        <a:graphic>
          <a:graphicData uri="http://schemas.openxmlformats.org/drawingml/2006/table">
            <a:tbl>
              <a:tblPr firstRow="1" bandRow="1">
                <a:tableStyleId>{BC89EF96-8CEA-46FF-86C4-4CE0E7609802}</a:tableStyleId>
              </a:tblPr>
              <a:tblGrid>
                <a:gridCol w="2032000"/>
                <a:gridCol w="2032000"/>
                <a:gridCol w="2032000"/>
              </a:tblGrid>
              <a:tr h="370840"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Location: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5G </a:t>
                      </a:r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NextGen</a:t>
                      </a:r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CN</a:t>
                      </a: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Function: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Key issue #1 Network </a:t>
                      </a:r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Slicing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CN instance selection when UE attach to a CN network slice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sngStrike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FFS</a:t>
                      </a:r>
                      <a:endParaRPr lang="en-US" sz="900" b="0" i="0" u="none" strike="noStrike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sngStrike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FFS</a:t>
                      </a:r>
                      <a:r>
                        <a:rPr lang="en-US" sz="900" b="0" i="0" u="none" strike="noStrike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 (X)</a:t>
                      </a: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Key issue #3 Mobility </a:t>
                      </a:r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Management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Mobility management control, (Subscription and Policies)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X</a:t>
                      </a: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Determination of mobility restriction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X</a:t>
                      </a: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Roaming restrictions execution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X</a:t>
                      </a: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Mobility restrictions execution, [CN Connected]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X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Mobility restrictions execution, [CN Idle]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X</a:t>
                      </a: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  <p:sp>
        <p:nvSpPr>
          <p:cNvPr id="2" name="Rectangle 1"/>
          <p:cNvSpPr/>
          <p:nvPr/>
        </p:nvSpPr>
        <p:spPr>
          <a:xfrm>
            <a:off x="5707627" y="988050"/>
            <a:ext cx="3048000" cy="6096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/>
            <a:r>
              <a:rPr lang="en-US" sz="1200" dirty="0">
                <a:solidFill>
                  <a:srgbClr val="FF0000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Red text shows resolution proposal for items that are marked as FFS in the TR 23.799</a:t>
            </a:r>
          </a:p>
        </p:txBody>
      </p:sp>
    </p:spTree>
    <p:extLst>
      <p:ext uri="{BB962C8B-B14F-4D97-AF65-F5344CB8AC3E}">
        <p14:creationId xmlns:p14="http://schemas.microsoft.com/office/powerpoint/2010/main" val="231083575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 smtClean="0"/>
              <a:t>RAN – CN Functional split</a:t>
            </a:r>
            <a:endParaRPr lang="en-US" dirty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/>
          </p:nvPr>
        </p:nvGraphicFramePr>
        <p:xfrm>
          <a:off x="417600" y="1752601"/>
          <a:ext cx="6096000" cy="3728085"/>
        </p:xfrm>
        <a:graphic>
          <a:graphicData uri="http://schemas.openxmlformats.org/drawingml/2006/table">
            <a:tbl>
              <a:tblPr firstRow="1" bandRow="1">
                <a:tableStyleId>{BC89EF96-8CEA-46FF-86C4-4CE0E7609802}</a:tableStyleId>
              </a:tblPr>
              <a:tblGrid>
                <a:gridCol w="2032000"/>
                <a:gridCol w="2032000"/>
                <a:gridCol w="2032000"/>
              </a:tblGrid>
              <a:tr h="370840"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UE registration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X</a:t>
                      </a: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Area tracking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FFS</a:t>
                      </a:r>
                    </a:p>
                    <a:p>
                      <a:pPr algn="ctr" fontAlgn="ctr"/>
                      <a:r>
                        <a:rPr lang="en-GB" sz="800" kern="12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(The need for RAN level area tracking is for RAN WGs to determine)</a:t>
                      </a:r>
                      <a:r>
                        <a:rPr lang="en-GB" sz="7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  <a:endParaRPr lang="en-US" sz="7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X</a:t>
                      </a: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UE unreachability detection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X</a:t>
                      </a: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 UE unreachability detection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X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NAS state transitions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X</a:t>
                      </a: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RRC state transitions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X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Paging initiation and control in RAN Inactive state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X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Paging initiation in CN Idle state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X</a:t>
                      </a: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Access Stratum UE Context storage in RAN Inactive state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X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Control of connected state mobility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X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X</a:t>
                      </a: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  <p:sp>
        <p:nvSpPr>
          <p:cNvPr id="5" name="Rectangle 4"/>
          <p:cNvSpPr/>
          <p:nvPr/>
        </p:nvSpPr>
        <p:spPr>
          <a:xfrm>
            <a:off x="5707627" y="988050"/>
            <a:ext cx="3048000" cy="6096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/>
            <a:r>
              <a:rPr lang="en-US" sz="1200" dirty="0">
                <a:solidFill>
                  <a:srgbClr val="FF0000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Red text shows resolution proposal for items that are marked as FFS in the TR 23.799</a:t>
            </a:r>
          </a:p>
        </p:txBody>
      </p:sp>
    </p:spTree>
    <p:extLst>
      <p:ext uri="{BB962C8B-B14F-4D97-AF65-F5344CB8AC3E}">
        <p14:creationId xmlns:p14="http://schemas.microsoft.com/office/powerpoint/2010/main" val="142053659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 smtClean="0"/>
              <a:t>RAN – CN Functional split</a:t>
            </a:r>
            <a:endParaRPr lang="en-US" dirty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/>
          </p:nvPr>
        </p:nvGraphicFramePr>
        <p:xfrm>
          <a:off x="417600" y="1752600"/>
          <a:ext cx="6096000" cy="3708400"/>
        </p:xfrm>
        <a:graphic>
          <a:graphicData uri="http://schemas.openxmlformats.org/drawingml/2006/table">
            <a:tbl>
              <a:tblPr firstRow="1" bandRow="1">
                <a:tableStyleId>{BC89EF96-8CEA-46FF-86C4-4CE0E7609802}</a:tableStyleId>
              </a:tblPr>
              <a:tblGrid>
                <a:gridCol w="2032000"/>
                <a:gridCol w="2032000"/>
                <a:gridCol w="2032000"/>
              </a:tblGrid>
              <a:tr h="370840"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UP buffer for UE in CN Idle state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X</a:t>
                      </a: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UP buffer for UE in RAN Inactive state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X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Session Management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PDU Session address allocation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X</a:t>
                      </a: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PDU Session Termination Point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X</a:t>
                      </a: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KI#4</a:t>
                      </a:r>
                      <a:r>
                        <a:rPr lang="en-US" sz="9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</a:t>
                      </a:r>
                      <a:r>
                        <a:rPr lang="en-US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Session </a:t>
                      </a:r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Management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X</a:t>
                      </a: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Termination of UP security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sngStrike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FFS</a:t>
                      </a:r>
                      <a:r>
                        <a:rPr lang="en-US" sz="900" b="0" i="0" u="none" strike="noStrike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 (X)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FFS </a:t>
                      </a:r>
                    </a:p>
                    <a:p>
                      <a:pPr algn="ctr" fontAlgn="ctr"/>
                      <a:r>
                        <a:rPr lang="en-US" sz="9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(ongoing discussion in SA3)</a:t>
                      </a:r>
                      <a:endParaRPr lang="en-US" sz="9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Subscription Data Handling (incl. default QoS profile)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X</a:t>
                      </a: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Authentication and Key Agreement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X</a:t>
                      </a: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UP buffer for UE in CN Idle state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X</a:t>
                      </a: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  <p:sp>
        <p:nvSpPr>
          <p:cNvPr id="5" name="Rectangle 4"/>
          <p:cNvSpPr/>
          <p:nvPr/>
        </p:nvSpPr>
        <p:spPr>
          <a:xfrm>
            <a:off x="5707627" y="988050"/>
            <a:ext cx="3048000" cy="6096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/>
            <a:r>
              <a:rPr lang="en-US" sz="1200" dirty="0">
                <a:solidFill>
                  <a:srgbClr val="FF0000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Red text shows resolution proposal for items that are marked as FFS in the TR 23.799</a:t>
            </a:r>
          </a:p>
        </p:txBody>
      </p:sp>
    </p:spTree>
    <p:extLst>
      <p:ext uri="{BB962C8B-B14F-4D97-AF65-F5344CB8AC3E}">
        <p14:creationId xmlns:p14="http://schemas.microsoft.com/office/powerpoint/2010/main" val="132538708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 smtClean="0"/>
              <a:t>RAN – CN Functional split</a:t>
            </a:r>
            <a:endParaRPr lang="en-US" dirty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/>
          </p:nvPr>
        </p:nvGraphicFramePr>
        <p:xfrm>
          <a:off x="417600" y="1752600"/>
          <a:ext cx="6096000" cy="3708400"/>
        </p:xfrm>
        <a:graphic>
          <a:graphicData uri="http://schemas.openxmlformats.org/drawingml/2006/table">
            <a:tbl>
              <a:tblPr firstRow="1" bandRow="1">
                <a:tableStyleId>{BC89EF96-8CEA-46FF-86C4-4CE0E7609802}</a:tableStyleId>
              </a:tblPr>
              <a:tblGrid>
                <a:gridCol w="2032000"/>
                <a:gridCol w="2032000"/>
                <a:gridCol w="2032000"/>
              </a:tblGrid>
              <a:tr h="370840"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US" sz="9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QoS</a:t>
                      </a:r>
                      <a:endParaRPr lang="en-US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Radio Resource Admission Control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9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X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9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fr-FR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Radio Resource management (</a:t>
                      </a:r>
                      <a:r>
                        <a:rPr lang="fr-FR" sz="9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QoS</a:t>
                      </a:r>
                      <a:r>
                        <a:rPr lang="fr-FR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fr-FR" sz="9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attributes</a:t>
                      </a:r>
                      <a:r>
                        <a:rPr lang="fr-FR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)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9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X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9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US" sz="9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Max rate control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9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X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9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X</a:t>
                      </a: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US" sz="9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QoS Policy Control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9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9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X</a:t>
                      </a: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US" sz="9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Transport marking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9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X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9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X</a:t>
                      </a: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US" sz="9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Charging Data Collection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9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X</a:t>
                      </a: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US" sz="9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Packet classification of DL packets for QoS differentiation on the Radio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sngStrike" dirty="0" smtClean="0">
                          <a:solidFill>
                            <a:srgbClr val="FF0000"/>
                          </a:solidFill>
                          <a:effectLst/>
                        </a:rPr>
                        <a:t>FFS</a:t>
                      </a:r>
                      <a:r>
                        <a:rPr lang="en-US" sz="900" u="none" strike="noStrike" dirty="0" smtClean="0">
                          <a:solidFill>
                            <a:srgbClr val="FF0000"/>
                          </a:solidFill>
                          <a:effectLst/>
                        </a:rPr>
                        <a:t> 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sngStrike" dirty="0">
                          <a:solidFill>
                            <a:srgbClr val="FF0000"/>
                          </a:solidFill>
                          <a:effectLst/>
                        </a:rPr>
                        <a:t>FFS</a:t>
                      </a:r>
                      <a:r>
                        <a:rPr lang="en-US" sz="900" u="none" strike="noStrike" dirty="0">
                          <a:solidFill>
                            <a:srgbClr val="FF0000"/>
                          </a:solidFill>
                          <a:effectLst/>
                        </a:rPr>
                        <a:t> X</a:t>
                      </a:r>
                      <a:endParaRPr lang="en-US" sz="9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US" sz="9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QoS differentiation and verification for UL packets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u="none" strike="sngStrike" dirty="0" smtClean="0">
                          <a:solidFill>
                            <a:srgbClr val="FF0000"/>
                          </a:solidFill>
                          <a:effectLst/>
                        </a:rPr>
                        <a:t>FFS</a:t>
                      </a:r>
                      <a:r>
                        <a:rPr lang="en-US" sz="900" u="none" strike="noStrike" dirty="0" smtClean="0">
                          <a:solidFill>
                            <a:srgbClr val="FF0000"/>
                          </a:solidFill>
                          <a:effectLst/>
                        </a:rPr>
                        <a:t> X</a:t>
                      </a:r>
                      <a:endParaRPr lang="en-US" sz="900" b="0" i="0" u="none" strike="noStrike" dirty="0" smtClean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  <a:p>
                      <a:pPr algn="ctr" fontAlgn="ctr"/>
                      <a:r>
                        <a:rPr lang="en-US" sz="900" u="none" strike="noStrike" dirty="0" smtClean="0">
                          <a:solidFill>
                            <a:srgbClr val="FF0000"/>
                          </a:solidFill>
                          <a:effectLst/>
                        </a:rPr>
                        <a:t>(</a:t>
                      </a:r>
                      <a:r>
                        <a:rPr lang="en-US" sz="900" u="none" strike="noStrike" dirty="0" err="1" smtClean="0">
                          <a:solidFill>
                            <a:srgbClr val="FF0000"/>
                          </a:solidFill>
                          <a:effectLst/>
                        </a:rPr>
                        <a:t>QoS</a:t>
                      </a:r>
                      <a:r>
                        <a:rPr lang="en-US" sz="900" u="none" strike="noStrike" baseline="0" dirty="0" smtClean="0">
                          <a:solidFill>
                            <a:srgbClr val="FF0000"/>
                          </a:solidFill>
                          <a:effectLst/>
                        </a:rPr>
                        <a:t> Flow -&gt; DRB)</a:t>
                      </a:r>
                      <a:endParaRPr lang="en-US" sz="9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u="none" strike="sngStrike" dirty="0" smtClean="0">
                          <a:solidFill>
                            <a:srgbClr val="FF0000"/>
                          </a:solidFill>
                          <a:effectLst/>
                        </a:rPr>
                        <a:t>FFS</a:t>
                      </a:r>
                      <a:r>
                        <a:rPr lang="en-US" sz="900" u="none" strike="noStrike" dirty="0" smtClean="0">
                          <a:solidFill>
                            <a:srgbClr val="FF0000"/>
                          </a:solidFill>
                          <a:effectLst/>
                        </a:rPr>
                        <a:t> X</a:t>
                      </a:r>
                      <a:endParaRPr lang="en-US" sz="900" b="0" i="0" u="none" strike="noStrike" dirty="0" smtClean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  <a:p>
                      <a:pPr algn="ctr" fontAlgn="ctr"/>
                      <a:r>
                        <a:rPr lang="en-US" sz="900" u="none" strike="noStrike" dirty="0" smtClean="0">
                          <a:solidFill>
                            <a:srgbClr val="FF0000"/>
                          </a:solidFill>
                          <a:effectLst/>
                        </a:rPr>
                        <a:t>(SDF -&gt; </a:t>
                      </a:r>
                      <a:r>
                        <a:rPr lang="en-US" sz="900" u="none" strike="noStrike" dirty="0" err="1" smtClean="0">
                          <a:solidFill>
                            <a:srgbClr val="FF0000"/>
                          </a:solidFill>
                          <a:effectLst/>
                        </a:rPr>
                        <a:t>QoS</a:t>
                      </a:r>
                      <a:r>
                        <a:rPr lang="en-US" sz="900" u="none" strike="noStrike" baseline="0" dirty="0" smtClean="0">
                          <a:solidFill>
                            <a:srgbClr val="FF0000"/>
                          </a:solidFill>
                          <a:effectLst/>
                        </a:rPr>
                        <a:t> flow)</a:t>
                      </a:r>
                      <a:endParaRPr lang="en-US" sz="9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US" sz="9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QoS</a:t>
                      </a:r>
                      <a:endParaRPr lang="en-US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 dirty="0">
                          <a:effectLst/>
                        </a:rPr>
                        <a:t> 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  <p:sp>
        <p:nvSpPr>
          <p:cNvPr id="5" name="Rectangle 4"/>
          <p:cNvSpPr/>
          <p:nvPr/>
        </p:nvSpPr>
        <p:spPr>
          <a:xfrm>
            <a:off x="5707627" y="988050"/>
            <a:ext cx="3048000" cy="6096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/>
            <a:r>
              <a:rPr lang="en-US" sz="1200" dirty="0">
                <a:solidFill>
                  <a:srgbClr val="FF0000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Red text shows resolution proposal for items that are marked as FFS in the TR 23.799</a:t>
            </a:r>
          </a:p>
        </p:txBody>
      </p:sp>
    </p:spTree>
    <p:extLst>
      <p:ext uri="{BB962C8B-B14F-4D97-AF65-F5344CB8AC3E}">
        <p14:creationId xmlns:p14="http://schemas.microsoft.com/office/powerpoint/2010/main" val="311965529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 smtClean="0"/>
              <a:t>Objective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 smtClean="0"/>
              <a:t>Objective of this document is to collect and track all the  open items in SA2 that are pending resolution due to dependency on RAN.</a:t>
            </a:r>
          </a:p>
          <a:p>
            <a:r>
              <a:rPr lang="en-US" dirty="0" smtClean="0"/>
              <a:t>Note: In some cases, the same open item may also impact on other WGs however focus of this slide-set is to collect the items that are pending RAN impact.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6420291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 smtClean="0"/>
              <a:t>Impacts to RAN due to Network Slicing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417600" y="1600200"/>
            <a:ext cx="8308800" cy="3962400"/>
          </a:xfrm>
        </p:spPr>
        <p:txBody>
          <a:bodyPr/>
          <a:lstStyle/>
          <a:p>
            <a:pPr lvl="0"/>
            <a:r>
              <a:rPr lang="en-GB" sz="1400" dirty="0"/>
              <a:t>To be discussed in RAN based on SA2 considerations:</a:t>
            </a:r>
          </a:p>
          <a:p>
            <a:pPr lvl="1"/>
            <a:r>
              <a:rPr lang="en-GB" sz="1200" dirty="0"/>
              <a:t>Whether NSSAI in RAN and NAS are exactly the </a:t>
            </a:r>
            <a:r>
              <a:rPr lang="en-GB" sz="1200" dirty="0" smtClean="0"/>
              <a:t>same</a:t>
            </a:r>
            <a:r>
              <a:rPr lang="x-none" sz="1200" dirty="0" smtClean="0"/>
              <a:t>.</a:t>
            </a:r>
            <a:endParaRPr lang="en-US" sz="1200" dirty="0"/>
          </a:p>
          <a:p>
            <a:pPr lvl="1"/>
            <a:r>
              <a:rPr lang="en-US" sz="1200" dirty="0"/>
              <a:t>How to provide policies for the limitation of UP resources assigned to a tenant.</a:t>
            </a:r>
          </a:p>
          <a:p>
            <a:pPr lvl="1"/>
            <a:r>
              <a:rPr lang="en-US" sz="1200" dirty="0"/>
              <a:t>Ensuring uniform service within a given registration area</a:t>
            </a:r>
          </a:p>
          <a:p>
            <a:r>
              <a:rPr lang="en-US" sz="1400" dirty="0"/>
              <a:t>SA2 FFS with RAN impact:</a:t>
            </a:r>
          </a:p>
          <a:p>
            <a:pPr lvl="1"/>
            <a:r>
              <a:rPr lang="en-US" sz="1200" dirty="0"/>
              <a:t>How to support initial access (i.e. RRC connection establishment) policies that are aware of the slices used by the UE, thus allowing allocation of different C-plane resources per tenant or have some different priority level per slice. This should work irrespective of dedicated resource allocation at physical layer.</a:t>
            </a:r>
          </a:p>
          <a:p>
            <a:pPr lvl="0"/>
            <a:r>
              <a:rPr lang="en-US" sz="1400" dirty="0"/>
              <a:t>RAN specific discussion items:</a:t>
            </a:r>
          </a:p>
          <a:p>
            <a:pPr lvl="1"/>
            <a:r>
              <a:rPr lang="en-US" sz="1200" dirty="0"/>
              <a:t>How to guarantee a minimum level of UP resources to a tenant?</a:t>
            </a:r>
          </a:p>
          <a:p>
            <a:pPr lvl="1"/>
            <a:r>
              <a:rPr lang="en-US" sz="1200" dirty="0"/>
              <a:t>Discuss whether some slices could have dedicated </a:t>
            </a:r>
            <a:r>
              <a:rPr lang="en-US" sz="1200" dirty="0" err="1"/>
              <a:t>phy</a:t>
            </a:r>
            <a:r>
              <a:rPr lang="en-US" sz="1200" dirty="0"/>
              <a:t> layer resources and if so how would that work.</a:t>
            </a:r>
          </a:p>
          <a:p>
            <a:pPr lvl="1"/>
            <a:r>
              <a:rPr lang="en-US" sz="1200" dirty="0"/>
              <a:t>Impact on Random access channel and whether there could be dedicated resources for certain slices.</a:t>
            </a:r>
          </a:p>
          <a:p>
            <a:pPr lvl="1"/>
            <a:r>
              <a:rPr lang="en-US" sz="1200" dirty="0"/>
              <a:t>Consider the case of cells dedicated to certain slices and therefore imply that some restrictions to use these apply (end the impact on Idle mode procedures)</a:t>
            </a:r>
          </a:p>
          <a:p>
            <a:pPr lvl="1"/>
            <a:r>
              <a:rPr lang="en-US" sz="1200" dirty="0"/>
              <a:t>Impact on RAN Slicing due to Connected mode HO</a:t>
            </a:r>
          </a:p>
          <a:p>
            <a:pPr lvl="1"/>
            <a:r>
              <a:rPr lang="en-US" sz="1200" dirty="0"/>
              <a:t>Impact on RAN slicing due to idle mode mobility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8623984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 smtClean="0"/>
              <a:t>Impacts on RAN due to </a:t>
            </a:r>
            <a:r>
              <a:rPr lang="en-US" dirty="0" err="1" smtClean="0"/>
              <a:t>QoS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417600" y="1600200"/>
            <a:ext cx="8308800" cy="3962400"/>
          </a:xfrm>
        </p:spPr>
        <p:txBody>
          <a:bodyPr/>
          <a:lstStyle/>
          <a:p>
            <a:r>
              <a:rPr lang="en-GB" dirty="0"/>
              <a:t>It is up to RAN WGs to decide whether RAN needs to be aware which </a:t>
            </a:r>
            <a:r>
              <a:rPr lang="en-GB" dirty="0" err="1"/>
              <a:t>QoS</a:t>
            </a:r>
            <a:r>
              <a:rPr lang="en-GB" dirty="0"/>
              <a:t> rule is the Default </a:t>
            </a:r>
            <a:r>
              <a:rPr lang="en-GB" dirty="0" err="1"/>
              <a:t>QoS</a:t>
            </a:r>
            <a:r>
              <a:rPr lang="en-GB" dirty="0"/>
              <a:t> rule</a:t>
            </a:r>
            <a:r>
              <a:rPr lang="en-GB" dirty="0" smtClean="0"/>
              <a:t>.</a:t>
            </a:r>
          </a:p>
          <a:p>
            <a:pPr hangingPunct="0"/>
            <a:r>
              <a:rPr lang="en-GB" dirty="0" smtClean="0"/>
              <a:t>NG2 </a:t>
            </a:r>
            <a:r>
              <a:rPr lang="en-GB" dirty="0"/>
              <a:t>signalling related to </a:t>
            </a:r>
            <a:r>
              <a:rPr lang="en-GB" dirty="0" err="1"/>
              <a:t>QoS</a:t>
            </a:r>
            <a:r>
              <a:rPr lang="en-GB" dirty="0"/>
              <a:t>, outside of PDU Session establishment, corresponding to a pre-authorised </a:t>
            </a:r>
            <a:r>
              <a:rPr lang="en-GB" dirty="0" err="1"/>
              <a:t>QoS</a:t>
            </a:r>
            <a:r>
              <a:rPr lang="en-GB" dirty="0"/>
              <a:t> rule should be minimised for initiation, modification or termination of SDFs with no GBR </a:t>
            </a:r>
            <a:r>
              <a:rPr lang="en-GB" dirty="0" smtClean="0"/>
              <a:t>requirements.</a:t>
            </a:r>
            <a:r>
              <a:rPr lang="en-US" dirty="0"/>
              <a:t> </a:t>
            </a:r>
            <a:r>
              <a:rPr lang="en-GB" dirty="0" smtClean="0"/>
              <a:t>This </a:t>
            </a:r>
            <a:r>
              <a:rPr lang="en-GB" dirty="0"/>
              <a:t>is target for SA WG2, but the feasibility needs to be confirmed by RAN WG</a:t>
            </a:r>
            <a:r>
              <a:rPr lang="en-GB" dirty="0" smtClean="0"/>
              <a:t>.</a:t>
            </a:r>
          </a:p>
          <a:p>
            <a:pPr hangingPunct="0"/>
            <a:r>
              <a:rPr lang="en-GB" dirty="0"/>
              <a:t>How RAN maps </a:t>
            </a:r>
            <a:r>
              <a:rPr lang="en-GB" dirty="0" err="1"/>
              <a:t>QoS</a:t>
            </a:r>
            <a:r>
              <a:rPr lang="en-GB" dirty="0"/>
              <a:t> flows onto access-specific resources based on the NG3 marking is up to RAN WGs to decide</a:t>
            </a:r>
            <a:r>
              <a:rPr lang="en-GB" dirty="0" smtClean="0"/>
              <a:t>.</a:t>
            </a:r>
          </a:p>
          <a:p>
            <a:pPr hangingPunct="0"/>
            <a:r>
              <a:rPr lang="en-GB" dirty="0"/>
              <a:t>N</a:t>
            </a:r>
            <a:r>
              <a:rPr lang="en-GB" dirty="0" smtClean="0"/>
              <a:t>eed </a:t>
            </a:r>
            <a:r>
              <a:rPr lang="en-GB" dirty="0"/>
              <a:t>for U-plane marking from RAN to the </a:t>
            </a:r>
            <a:r>
              <a:rPr lang="en-GB" dirty="0" smtClean="0"/>
              <a:t>UE for reflective </a:t>
            </a:r>
            <a:r>
              <a:rPr lang="en-GB" dirty="0" err="1" smtClean="0"/>
              <a:t>QoS</a:t>
            </a:r>
            <a:r>
              <a:rPr lang="en-GB" dirty="0" smtClean="0"/>
              <a:t> is </a:t>
            </a:r>
            <a:r>
              <a:rPr lang="en-GB" dirty="0"/>
              <a:t>up to RAN WG2 decision</a:t>
            </a:r>
            <a:r>
              <a:rPr lang="en-GB" dirty="0" smtClean="0"/>
              <a:t>.</a:t>
            </a:r>
          </a:p>
          <a:p>
            <a:pPr hangingPunct="0"/>
            <a:r>
              <a:rPr lang="en-GB" dirty="0" smtClean="0"/>
              <a:t>It </a:t>
            </a:r>
            <a:r>
              <a:rPr lang="en-GB" dirty="0"/>
              <a:t>is up to RAN to define the AS-level </a:t>
            </a:r>
            <a:r>
              <a:rPr lang="en-GB" dirty="0" err="1"/>
              <a:t>QoS</a:t>
            </a:r>
            <a:r>
              <a:rPr lang="en-GB" dirty="0"/>
              <a:t> of DRBs and how uplink and downlink packets (with the associated </a:t>
            </a:r>
            <a:r>
              <a:rPr lang="en-GB" dirty="0" err="1"/>
              <a:t>QoS</a:t>
            </a:r>
            <a:r>
              <a:rPr lang="en-GB" dirty="0"/>
              <a:t> profile (A- or B-type) and the associated PDU Session information) are mapped to DRBs. </a:t>
            </a:r>
            <a:endParaRPr lang="en-GB" dirty="0" smtClean="0"/>
          </a:p>
          <a:p>
            <a:pPr lvl="0"/>
            <a:r>
              <a:rPr lang="en-GB" dirty="0"/>
              <a:t>it is up to RAN to </a:t>
            </a:r>
            <a:r>
              <a:rPr lang="en-GB" dirty="0" smtClean="0"/>
              <a:t>ensure </a:t>
            </a:r>
            <a:r>
              <a:rPr lang="en-GB" dirty="0"/>
              <a:t>that UL traffic is sent  to Core with a Flow Id that maps to the </a:t>
            </a:r>
            <a:r>
              <a:rPr lang="en-GB" dirty="0" err="1"/>
              <a:t>QoS</a:t>
            </a:r>
            <a:r>
              <a:rPr lang="en-GB" dirty="0"/>
              <a:t> of the UL radio resource used to send this traffic</a:t>
            </a:r>
            <a:endParaRPr lang="en-US" dirty="0"/>
          </a:p>
          <a:p>
            <a:pPr hangingPunct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2876767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Impacts to RAN due to </a:t>
            </a:r>
            <a:r>
              <a:rPr lang="en-US" dirty="0" smtClean="0"/>
              <a:t>Mobility Management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417600" y="1905000"/>
            <a:ext cx="8650200" cy="3657600"/>
          </a:xfrm>
        </p:spPr>
        <p:txBody>
          <a:bodyPr/>
          <a:lstStyle/>
          <a:p>
            <a:r>
              <a:rPr lang="fi-FI" dirty="0" err="1" smtClean="0"/>
              <a:t>Paging</a:t>
            </a:r>
            <a:r>
              <a:rPr lang="fi-FI" dirty="0" smtClean="0"/>
              <a:t>/</a:t>
            </a:r>
            <a:r>
              <a:rPr lang="fi-FI" dirty="0" err="1" smtClean="0"/>
              <a:t>reachability</a:t>
            </a:r>
            <a:r>
              <a:rPr lang="fi-FI" dirty="0"/>
              <a:t> </a:t>
            </a:r>
            <a:r>
              <a:rPr lang="fi-FI" dirty="0" err="1" smtClean="0"/>
              <a:t>detection</a:t>
            </a:r>
            <a:r>
              <a:rPr lang="fi-FI" dirty="0" smtClean="0"/>
              <a:t>, UL/DL transport, UE </a:t>
            </a:r>
            <a:r>
              <a:rPr lang="fi-FI" dirty="0" err="1" smtClean="0"/>
              <a:t>capability</a:t>
            </a:r>
            <a:r>
              <a:rPr lang="fi-FI" dirty="0" smtClean="0"/>
              <a:t> </a:t>
            </a:r>
            <a:r>
              <a:rPr lang="fi-FI" dirty="0" err="1" smtClean="0"/>
              <a:t>exchange</a:t>
            </a:r>
            <a:r>
              <a:rPr lang="fi-FI" dirty="0" smtClean="0"/>
              <a:t>, </a:t>
            </a:r>
            <a:r>
              <a:rPr lang="fi-FI" dirty="0" err="1" smtClean="0"/>
              <a:t>access</a:t>
            </a:r>
            <a:r>
              <a:rPr lang="fi-FI" dirty="0" smtClean="0"/>
              <a:t> </a:t>
            </a:r>
            <a:r>
              <a:rPr lang="fi-FI" dirty="0" err="1" smtClean="0"/>
              <a:t>priority</a:t>
            </a:r>
            <a:r>
              <a:rPr lang="fi-FI" dirty="0" smtClean="0"/>
              <a:t> etc.</a:t>
            </a:r>
          </a:p>
          <a:p>
            <a:r>
              <a:rPr lang="en-GB" dirty="0" smtClean="0"/>
              <a:t>Details </a:t>
            </a:r>
            <a:r>
              <a:rPr lang="en-GB" dirty="0"/>
              <a:t>of </a:t>
            </a:r>
            <a:r>
              <a:rPr lang="en-GB" dirty="0" smtClean="0"/>
              <a:t>CN </a:t>
            </a:r>
            <a:r>
              <a:rPr lang="en-GB" dirty="0"/>
              <a:t>assistance for RAN paging will be developed in coordination with the RAN WGs</a:t>
            </a:r>
            <a:r>
              <a:rPr lang="en-GB" dirty="0" smtClean="0"/>
              <a:t>. </a:t>
            </a:r>
          </a:p>
          <a:p>
            <a:pPr lvl="1"/>
            <a:r>
              <a:rPr lang="en-GB" dirty="0" smtClean="0"/>
              <a:t>For </a:t>
            </a:r>
            <a:r>
              <a:rPr lang="en-GB" dirty="0"/>
              <a:t>RAN paging CN may provide assistance information to AN</a:t>
            </a:r>
            <a:r>
              <a:rPr lang="en-GB" dirty="0" smtClean="0"/>
              <a:t>. </a:t>
            </a:r>
            <a:r>
              <a:rPr lang="en-GB" dirty="0"/>
              <a:t>The necessity and the detailed procedure of RAN paging is RAN WG decision</a:t>
            </a:r>
            <a:r>
              <a:rPr lang="en-GB" dirty="0" smtClean="0"/>
              <a:t>.</a:t>
            </a:r>
          </a:p>
          <a:p>
            <a:r>
              <a:rPr lang="fi-FI" dirty="0" err="1" smtClean="0"/>
              <a:t>Need</a:t>
            </a:r>
            <a:r>
              <a:rPr lang="fi-FI" dirty="0" smtClean="0"/>
              <a:t> for RAN </a:t>
            </a:r>
            <a:r>
              <a:rPr lang="fi-FI" dirty="0" err="1" smtClean="0"/>
              <a:t>level</a:t>
            </a:r>
            <a:r>
              <a:rPr lang="fi-FI" dirty="0" smtClean="0"/>
              <a:t> </a:t>
            </a:r>
            <a:r>
              <a:rPr lang="fi-FI" dirty="0" err="1" smtClean="0"/>
              <a:t>tracking</a:t>
            </a:r>
            <a:r>
              <a:rPr lang="fi-FI" dirty="0"/>
              <a:t> </a:t>
            </a:r>
            <a:r>
              <a:rPr lang="fi-FI" dirty="0" smtClean="0"/>
              <a:t>to </a:t>
            </a:r>
            <a:r>
              <a:rPr lang="fi-FI" dirty="0" err="1" smtClean="0"/>
              <a:t>be</a:t>
            </a:r>
            <a:r>
              <a:rPr lang="fi-FI" dirty="0" smtClean="0"/>
              <a:t> </a:t>
            </a:r>
            <a:r>
              <a:rPr lang="fi-FI" dirty="0" err="1" smtClean="0"/>
              <a:t>decided</a:t>
            </a:r>
            <a:r>
              <a:rPr lang="fi-FI" dirty="0" smtClean="0"/>
              <a:t> </a:t>
            </a:r>
            <a:r>
              <a:rPr lang="fi-FI" dirty="0" err="1" smtClean="0"/>
              <a:t>by</a:t>
            </a:r>
            <a:r>
              <a:rPr lang="fi-FI" dirty="0" smtClean="0"/>
              <a:t> RAN; </a:t>
            </a:r>
            <a:r>
              <a:rPr lang="en-GB" dirty="0"/>
              <a:t>How to do the RAN level reachability detection and notify to the CN in case </a:t>
            </a:r>
            <a:r>
              <a:rPr lang="en-GB" dirty="0" smtClean="0"/>
              <a:t>UE </a:t>
            </a:r>
            <a:r>
              <a:rPr lang="en-GB" dirty="0"/>
              <a:t>is unreachable is to be decided by the RAN WG</a:t>
            </a:r>
            <a:r>
              <a:rPr lang="en-GB" dirty="0" smtClean="0"/>
              <a:t>.</a:t>
            </a:r>
          </a:p>
          <a:p>
            <a:pPr lvl="1"/>
            <a:r>
              <a:rPr lang="en-GB" dirty="0"/>
              <a:t>Notification of CN if the UE is unreachable in the RAN paging area is TBD by RAN WG</a:t>
            </a:r>
            <a:endParaRPr lang="fi-FI" dirty="0"/>
          </a:p>
          <a:p>
            <a:pPr lvl="1"/>
            <a:r>
              <a:rPr lang="en-GB" dirty="0" smtClean="0"/>
              <a:t>Fall </a:t>
            </a:r>
            <a:r>
              <a:rPr lang="en-GB" dirty="0"/>
              <a:t>back to CN paging </a:t>
            </a:r>
            <a:r>
              <a:rPr lang="en-GB" dirty="0" smtClean="0"/>
              <a:t>after </a:t>
            </a:r>
            <a:r>
              <a:rPr lang="en-GB" dirty="0"/>
              <a:t>RAN paging </a:t>
            </a:r>
            <a:r>
              <a:rPr lang="en-GB" dirty="0" smtClean="0"/>
              <a:t>failure </a:t>
            </a:r>
            <a:r>
              <a:rPr lang="en-GB" dirty="0"/>
              <a:t>(or loss of coverage</a:t>
            </a:r>
            <a:r>
              <a:rPr lang="en-GB" dirty="0" smtClean="0"/>
              <a:t>) is foreseen</a:t>
            </a:r>
          </a:p>
          <a:p>
            <a:r>
              <a:rPr lang="en-GB" dirty="0" smtClean="0"/>
              <a:t>For UE in “MO only” mode, the </a:t>
            </a:r>
            <a:r>
              <a:rPr lang="en-GB" dirty="0"/>
              <a:t>CN needs to inform RAN that the UE will not </a:t>
            </a:r>
            <a:r>
              <a:rPr lang="en-GB" dirty="0" smtClean="0"/>
              <a:t>listen </a:t>
            </a:r>
            <a:r>
              <a:rPr lang="en-GB" dirty="0"/>
              <a:t>to </a:t>
            </a:r>
            <a:r>
              <a:rPr lang="en-GB" dirty="0" smtClean="0"/>
              <a:t>paging </a:t>
            </a:r>
          </a:p>
          <a:p>
            <a:pPr lvl="1"/>
            <a:r>
              <a:rPr lang="en-GB" dirty="0" smtClean="0"/>
              <a:t>e.g</a:t>
            </a:r>
            <a:r>
              <a:rPr lang="en-GB" dirty="0"/>
              <a:t>. RAN </a:t>
            </a:r>
            <a:r>
              <a:rPr lang="en-GB" dirty="0" smtClean="0"/>
              <a:t>may </a:t>
            </a:r>
            <a:r>
              <a:rPr lang="en-GB" dirty="0"/>
              <a:t>decide to never keep an inactive </a:t>
            </a:r>
            <a:r>
              <a:rPr lang="en-GB" dirty="0" smtClean="0"/>
              <a:t>“MO only” </a:t>
            </a:r>
            <a:r>
              <a:rPr lang="en-GB" dirty="0"/>
              <a:t>mode UE in RRC Inactive state.</a:t>
            </a:r>
            <a:endParaRPr lang="en-US" dirty="0"/>
          </a:p>
          <a:p>
            <a:r>
              <a:rPr lang="en-GB" dirty="0" smtClean="0"/>
              <a:t>SA2 agreed whether </a:t>
            </a:r>
            <a:r>
              <a:rPr lang="en-GB" dirty="0"/>
              <a:t>to define procedures to support the Close Subscriber Group (CSG), including the hybrid access mode, is to be determined during normative </a:t>
            </a:r>
            <a:r>
              <a:rPr lang="en-GB" dirty="0" smtClean="0"/>
              <a:t>phase.</a:t>
            </a:r>
            <a:endParaRPr lang="fi-FI" dirty="0"/>
          </a:p>
          <a:p>
            <a:r>
              <a:rPr lang="fi-FI" dirty="0" smtClean="0"/>
              <a:t>Network </a:t>
            </a:r>
            <a:r>
              <a:rPr lang="fi-FI" dirty="0" err="1" smtClean="0"/>
              <a:t>control</a:t>
            </a:r>
            <a:r>
              <a:rPr lang="fi-FI" dirty="0" smtClean="0"/>
              <a:t> of UE </a:t>
            </a:r>
            <a:r>
              <a:rPr lang="fi-FI" dirty="0" err="1" smtClean="0"/>
              <a:t>mobility</a:t>
            </a:r>
            <a:r>
              <a:rPr lang="fi-FI" dirty="0" smtClean="0"/>
              <a:t> via </a:t>
            </a:r>
            <a:r>
              <a:rPr lang="fi-FI" dirty="0" err="1" smtClean="0"/>
              <a:t>handover</a:t>
            </a:r>
            <a:r>
              <a:rPr lang="fi-FI" dirty="0" smtClean="0"/>
              <a:t> </a:t>
            </a:r>
            <a:r>
              <a:rPr lang="fi-FI" dirty="0" err="1" smtClean="0"/>
              <a:t>or</a:t>
            </a:r>
            <a:r>
              <a:rPr lang="fi-FI" dirty="0" smtClean="0"/>
              <a:t> </a:t>
            </a:r>
            <a:r>
              <a:rPr lang="fi-FI" dirty="0" err="1" smtClean="0"/>
              <a:t>cell</a:t>
            </a:r>
            <a:r>
              <a:rPr lang="fi-FI" dirty="0" smtClean="0"/>
              <a:t> </a:t>
            </a:r>
            <a:r>
              <a:rPr lang="fi-FI" dirty="0" err="1" smtClean="0"/>
              <a:t>re-selection</a:t>
            </a:r>
            <a:endParaRPr lang="fi-FI" dirty="0" smtClean="0"/>
          </a:p>
          <a:p>
            <a:pPr lvl="1"/>
            <a:endParaRPr lang="en-US" dirty="0"/>
          </a:p>
          <a:p>
            <a:pPr lvl="1"/>
            <a:endParaRPr lang="fi-FI" dirty="0" smtClean="0"/>
          </a:p>
        </p:txBody>
      </p:sp>
    </p:spTree>
    <p:extLst>
      <p:ext uri="{BB962C8B-B14F-4D97-AF65-F5344CB8AC3E}">
        <p14:creationId xmlns:p14="http://schemas.microsoft.com/office/powerpoint/2010/main" val="27949035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 smtClean="0"/>
              <a:t>Session Management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GB" dirty="0"/>
              <a:t>Support of WLAN integrated at RAN level is under RAN responsibility, and CN related aspects will be considered as needed based on RAN decision</a:t>
            </a:r>
            <a:r>
              <a:rPr lang="en-GB" dirty="0" smtClean="0"/>
              <a:t>.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243006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 smtClean="0"/>
              <a:t>Congestion and Overload functionality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 smtClean="0"/>
              <a:t>SA2 expects to support congestion and overload control to prevent MM and SM signaling requests from UEs</a:t>
            </a:r>
          </a:p>
          <a:p>
            <a:r>
              <a:rPr lang="en-US" dirty="0" smtClean="0"/>
              <a:t>Interaction with Access control (e.g. ACB) functionality needs to be </a:t>
            </a:r>
            <a:r>
              <a:rPr lang="en-US" dirty="0" smtClean="0"/>
              <a:t>determined with RAN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1111012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Interworking and migration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 smtClean="0"/>
              <a:t>5GS-EPS handover</a:t>
            </a:r>
          </a:p>
          <a:p>
            <a:pPr lvl="1"/>
            <a:r>
              <a:rPr lang="en-US" dirty="0" smtClean="0"/>
              <a:t>Measurements on other RAT &amp; target selection (both)</a:t>
            </a:r>
          </a:p>
          <a:p>
            <a:pPr lvl="2"/>
            <a:r>
              <a:rPr lang="en-US" dirty="0" smtClean="0"/>
              <a:t>RAN impact due to measurements on other RATs</a:t>
            </a:r>
          </a:p>
          <a:p>
            <a:pPr lvl="2"/>
            <a:r>
              <a:rPr lang="en-US" dirty="0" smtClean="0"/>
              <a:t>RAN impact due to Inter RAT HO triggers:</a:t>
            </a:r>
          </a:p>
          <a:p>
            <a:pPr lvl="3"/>
            <a:r>
              <a:rPr lang="en-US" dirty="0" smtClean="0"/>
              <a:t>Due to S1AP/NGAP message (single-registered); due to RRC message (dual-registered) </a:t>
            </a:r>
          </a:p>
          <a:p>
            <a:pPr lvl="1"/>
            <a:r>
              <a:rPr lang="en-US" dirty="0" smtClean="0"/>
              <a:t>Use of transparent containers for context transfer (single-registered only)</a:t>
            </a:r>
          </a:p>
          <a:p>
            <a:pPr lvl="2"/>
            <a:r>
              <a:rPr lang="en-US" dirty="0" smtClean="0"/>
              <a:t>Whether transparent containers for intra-5G System but inter-RAT HO can be reused is FFS.</a:t>
            </a:r>
          </a:p>
          <a:p>
            <a:pPr lvl="1"/>
            <a:r>
              <a:rPr lang="en-US" dirty="0" smtClean="0"/>
              <a:t>PDU forwarding (single-registered only)</a:t>
            </a:r>
            <a:endParaRPr lang="en-US" dirty="0"/>
          </a:p>
          <a:p>
            <a:pPr lvl="2"/>
            <a:r>
              <a:rPr lang="en-US" dirty="0" smtClean="0"/>
              <a:t>Bearer-</a:t>
            </a:r>
            <a:r>
              <a:rPr lang="en-US" dirty="0" err="1" smtClean="0"/>
              <a:t>QoS</a:t>
            </a:r>
            <a:r>
              <a:rPr lang="en-US" dirty="0" smtClean="0"/>
              <a:t> flow mapping, in-sequence delivery, direct/indirect PDU forwarding, etc.</a:t>
            </a:r>
          </a:p>
          <a:p>
            <a:pPr lvl="2"/>
            <a:r>
              <a:rPr lang="en-US" dirty="0" smtClean="0"/>
              <a:t>Whether PDU forwarding mechanism </a:t>
            </a:r>
            <a:r>
              <a:rPr lang="en-US" dirty="0"/>
              <a:t>for intra-5GS inter-RAT HO can be reused is </a:t>
            </a:r>
            <a:r>
              <a:rPr lang="en-US" dirty="0" smtClean="0"/>
              <a:t>FFS.</a:t>
            </a:r>
          </a:p>
          <a:p>
            <a:r>
              <a:rPr lang="en-US" dirty="0" smtClean="0"/>
              <a:t>Migration</a:t>
            </a:r>
          </a:p>
          <a:p>
            <a:pPr lvl="1"/>
            <a:r>
              <a:rPr lang="en-US" dirty="0" smtClean="0"/>
              <a:t>Indication of support for connectivity to NGC by </a:t>
            </a:r>
            <a:r>
              <a:rPr lang="en-US" dirty="0" err="1" smtClean="0"/>
              <a:t>eNB</a:t>
            </a:r>
            <a:endParaRPr lang="en-US" dirty="0" smtClean="0"/>
          </a:p>
          <a:p>
            <a:pPr lvl="1"/>
            <a:r>
              <a:rPr lang="en-US" dirty="0" smtClean="0"/>
              <a:t>CN selection in the </a:t>
            </a:r>
            <a:r>
              <a:rPr lang="en-US" dirty="0" err="1" smtClean="0"/>
              <a:t>eNB</a:t>
            </a:r>
            <a:r>
              <a:rPr lang="en-US" dirty="0" smtClean="0"/>
              <a:t> based on input from the UE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97522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 smtClean="0"/>
              <a:t>Network Discovery and selection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hangingPunct="0"/>
            <a:r>
              <a:rPr lang="en-GB" dirty="0" smtClean="0"/>
              <a:t>SA2 assumes that Rel-14 </a:t>
            </a:r>
            <a:r>
              <a:rPr lang="en-GB" dirty="0"/>
              <a:t>network discovery and selection mechanism will be the basis of the work in the normative phase.</a:t>
            </a:r>
            <a:endParaRPr lang="en-US" dirty="0"/>
          </a:p>
          <a:p>
            <a:pPr hangingPunct="0"/>
            <a:r>
              <a:rPr lang="en-GB" dirty="0" smtClean="0"/>
              <a:t>Whether network </a:t>
            </a:r>
            <a:r>
              <a:rPr lang="en-GB" dirty="0"/>
              <a:t>selection or PLMN selection is impacted </a:t>
            </a:r>
            <a:r>
              <a:rPr lang="en-GB" dirty="0" smtClean="0"/>
              <a:t>due to 5G system features will </a:t>
            </a:r>
            <a:r>
              <a:rPr lang="en-GB" dirty="0"/>
              <a:t>be decided in normative </a:t>
            </a:r>
            <a:r>
              <a:rPr lang="en-GB" dirty="0" smtClean="0"/>
              <a:t>phase.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77885788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nokia powerpoint template nokia pure v13">
  <a:themeElements>
    <a:clrScheme name="Nokia Master Theme">
      <a:dk1>
        <a:srgbClr val="124191"/>
      </a:dk1>
      <a:lt1>
        <a:srgbClr val="FFFFFF"/>
      </a:lt1>
      <a:dk2>
        <a:srgbClr val="FFFFFF"/>
      </a:dk2>
      <a:lt2>
        <a:srgbClr val="68717A"/>
      </a:lt2>
      <a:accent1>
        <a:srgbClr val="00C9FF"/>
      </a:accent1>
      <a:accent2>
        <a:srgbClr val="00C9FF"/>
      </a:accent2>
      <a:accent3>
        <a:srgbClr val="00C9FF"/>
      </a:accent3>
      <a:accent4>
        <a:srgbClr val="A8BBC0"/>
      </a:accent4>
      <a:accent5>
        <a:srgbClr val="A8BBC0"/>
      </a:accent5>
      <a:accent6>
        <a:srgbClr val="D8D9DA"/>
      </a:accent6>
      <a:hlink>
        <a:srgbClr val="124191"/>
      </a:hlink>
      <a:folHlink>
        <a:srgbClr val="124191"/>
      </a:folHlink>
    </a:clrScheme>
    <a:fontScheme name="Nokia Pure v2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/>
        </a:solidFill>
        <a:ln>
          <a:noFill/>
        </a:ln>
        <a:effectLst/>
      </a:spPr>
      <a:bodyPr tIns="90000" bIns="90000" rtlCol="0" anchor="t" anchorCtr="0"/>
      <a:lstStyle>
        <a:defPPr algn="ctr" fontAlgn="auto">
          <a:spcBef>
            <a:spcPts val="0"/>
          </a:spcBef>
          <a:spcAft>
            <a:spcPts val="0"/>
          </a:spcAft>
          <a:defRPr dirty="0" smtClean="0">
            <a:solidFill>
              <a:schemeClr val="accent4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19050" cmpd="sng">
          <a:solidFill>
            <a:schemeClr val="accent3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Nokia PowerPoint Template Nokia Pure v12" id="{7AC05BEF-BBDF-4CF1-AA23-A676535EABCE}" vid="{991539CA-B441-4AED-8339-F6770207F6A2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28191</TotalTime>
  <Words>1087</Words>
  <Application>Microsoft Office PowerPoint</Application>
  <PresentationFormat>On-screen Show (4:3)</PresentationFormat>
  <Paragraphs>198</Paragraphs>
  <Slides>15</Slides>
  <Notes>1</Notes>
  <HiddenSlides>0</HiddenSlides>
  <MMClips>0</MMClips>
  <ScaleCrop>false</ScaleCrop>
  <HeadingPairs>
    <vt:vector size="8" baseType="variant">
      <vt:variant>
        <vt:lpstr>Fonts Used</vt:lpstr>
      </vt:variant>
      <vt:variant>
        <vt:i4>9</vt:i4>
      </vt:variant>
      <vt:variant>
        <vt:lpstr>Theme</vt:lpstr>
      </vt:variant>
      <vt:variant>
        <vt:i4>2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7" baseType="lpstr">
      <vt:lpstr>Arial</vt:lpstr>
      <vt:lpstr>Arial </vt:lpstr>
      <vt:lpstr>Calibri</vt:lpstr>
      <vt:lpstr>Lucida Grande</vt:lpstr>
      <vt:lpstr>Nokia Pure Headline Light</vt:lpstr>
      <vt:lpstr>Nokia Pure Text</vt:lpstr>
      <vt:lpstr>Nokia Pure Text Light</vt:lpstr>
      <vt:lpstr>Times New Roman</vt:lpstr>
      <vt:lpstr>ヒラギノ角ゴ Pro W3</vt:lpstr>
      <vt:lpstr>Office Theme</vt:lpstr>
      <vt:lpstr>nokia powerpoint template nokia pure v13</vt:lpstr>
      <vt:lpstr>think-cell Slide</vt:lpstr>
      <vt:lpstr>RAN impact due to: 5G System Features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3GPP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dc:description>© 2009  All rights reserved</dc:description>
  <cp:lastModifiedBy>Chandramouli, Devaki (Nokia - US/Irving)</cp:lastModifiedBy>
  <cp:revision>776</cp:revision>
  <dcterms:created xsi:type="dcterms:W3CDTF">2008-08-30T09:32:10Z</dcterms:created>
  <dcterms:modified xsi:type="dcterms:W3CDTF">2017-01-10T07:15:40Z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sflag">
    <vt:lpwstr>1436835755</vt:lpwstr>
  </property>
</Properties>
</file>